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8" r:id="rId3"/>
    <p:sldId id="261" r:id="rId4"/>
    <p:sldId id="259" r:id="rId5"/>
    <p:sldId id="260" r:id="rId6"/>
    <p:sldId id="263" r:id="rId7"/>
    <p:sldId id="262" r:id="rId8"/>
    <p:sldId id="264" r:id="rId9"/>
    <p:sldId id="275" r:id="rId10"/>
    <p:sldId id="265" r:id="rId11"/>
    <p:sldId id="267" r:id="rId12"/>
    <p:sldId id="268" r:id="rId13"/>
    <p:sldId id="269" r:id="rId14"/>
    <p:sldId id="270" r:id="rId15"/>
    <p:sldId id="271" r:id="rId16"/>
    <p:sldId id="272" r:id="rId17"/>
    <p:sldId id="273" r:id="rId18"/>
  </p:sldIdLst>
  <p:sldSz cx="9144000" cy="6858000" type="screen4x3"/>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10"/>
        <p:guide pos="288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gs" Target="tags/tag63.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899100" y="914400"/>
            <a:ext cx="73494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899100" y="3560400"/>
            <a:ext cx="73494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456300" y="774000"/>
            <a:ext cx="82296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899100" y="2484000"/>
            <a:ext cx="73494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899100" y="3560400"/>
            <a:ext cx="73494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608400"/>
            <a:ext cx="82269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456300" y="1490400"/>
            <a:ext cx="82269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493100" y="3848400"/>
            <a:ext cx="58266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493100" y="4615200"/>
            <a:ext cx="58266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608400"/>
            <a:ext cx="82269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456300" y="1501200"/>
            <a:ext cx="38826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4808700" y="1501200"/>
            <a:ext cx="38826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608400"/>
            <a:ext cx="82269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456300" y="1429200"/>
            <a:ext cx="40068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456300" y="1854000"/>
            <a:ext cx="40068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4676813" y="1421729"/>
            <a:ext cx="40068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4676813" y="1854000"/>
            <a:ext cx="40068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608400"/>
            <a:ext cx="82269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456248" y="1555115"/>
            <a:ext cx="3924776"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4762800" y="1555200"/>
            <a:ext cx="39204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676100" y="914400"/>
            <a:ext cx="783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685800" y="914400"/>
            <a:ext cx="68769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456300" y="608400"/>
            <a:ext cx="82269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456300" y="1490400"/>
            <a:ext cx="82269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459000" y="6314400"/>
            <a:ext cx="2025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3087000" y="6314400"/>
            <a:ext cx="297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6658200" y="6314400"/>
            <a:ext cx="2025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jpe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jpe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p:sp>
        <p:nvSpPr>
          <p:cNvPr id="139266" name="标题 139265"/>
          <p:cNvSpPr>
            <a:spLocks noGrp="1"/>
          </p:cNvSpPr>
          <p:nvPr/>
        </p:nvSpPr>
        <p:spPr>
          <a:xfrm>
            <a:off x="250825" y="1989138"/>
            <a:ext cx="8893175" cy="1368425"/>
          </a:xfrm>
          <a:prstGeom prst="rect">
            <a:avLst/>
          </a:prstGeom>
          <a:noFill/>
          <a:ln w="9525">
            <a:noFill/>
          </a:ln>
          <a:effectLst>
            <a:outerShdw dist="35921" dir="2699999" algn="ctr" rotWithShape="0">
              <a:schemeClr val="bg2"/>
            </a:outerShdw>
          </a:effectLst>
        </p:spPr>
        <p:txBody>
          <a:bodyPr anchor="ctr" anchorCtr="0"/>
          <a:lstStyle>
            <a:lvl1pPr marL="0" lvl="0" indent="0" algn="ctr" defTabSz="914400" eaLnBrk="1" fontAlgn="base" latinLnBrk="0" hangingPunct="1">
              <a:lnSpc>
                <a:spcPct val="100000"/>
              </a:lnSpc>
              <a:spcBef>
                <a:spcPct val="0"/>
              </a:spcBef>
              <a:spcAft>
                <a:spcPct val="0"/>
              </a:spcAft>
              <a:buClr>
                <a:srgbClr val="000000"/>
              </a:buClr>
              <a:buNone/>
              <a:defRPr sz="3600" b="1" i="0" u="none" kern="1200" baseline="0">
                <a:solidFill>
                  <a:schemeClr val="tx1"/>
                </a:solidFill>
                <a:latin typeface="+mj-lt"/>
                <a:ea typeface="+mj-ea"/>
                <a:cs typeface="+mj-cs"/>
              </a:defRPr>
            </a:lvl1pPr>
          </a:lstStyle>
          <a:p>
            <a:pPr defTabSz="914400" fontAlgn="base">
              <a:buNone/>
            </a:pPr>
            <a:r>
              <a:rPr lang="zh-CN" altLang="en-US" strike="noStrike" kern="1200" baseline="0" noProof="1" dirty="0">
                <a:solidFill>
                  <a:schemeClr val="bg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rPr>
              <a:t>多媒体教室设备使用</a:t>
            </a:r>
            <a:r>
              <a:rPr lang="zh-CN" altLang="en-US" strike="noStrike" kern="1200" baseline="0" noProof="1" dirty="0">
                <a:solidFill>
                  <a:schemeClr val="bg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rPr>
              <a:t>培训</a:t>
            </a:r>
            <a:endParaRPr lang="zh-CN" altLang="en-US" strike="noStrike" kern="1200" baseline="0" noProof="1" dirty="0">
              <a:solidFill>
                <a:schemeClr val="bg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endParaRPr>
          </a:p>
        </p:txBody>
      </p:sp>
      <p:pic>
        <p:nvPicPr>
          <p:cNvPr id="4097" name="图片 139268" descr="未标题-1"/>
          <p:cNvPicPr>
            <a:picLocks noChangeAspect="1"/>
          </p:cNvPicPr>
          <p:nvPr/>
        </p:nvPicPr>
        <p:blipFill>
          <a:blip r:embed="rId1"/>
          <a:stretch>
            <a:fillRect/>
          </a:stretch>
        </p:blipFill>
        <p:spPr>
          <a:xfrm>
            <a:off x="0" y="4133850"/>
            <a:ext cx="9144000" cy="272415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100000">
              <a:schemeClr val="bg1">
                <a:lumMod val="85000"/>
              </a:schemeClr>
            </a:gs>
          </a:gsLst>
          <a:lin ang="5400000" scaled="0"/>
        </a:gradFill>
        <a:effectLst/>
      </p:bgPr>
    </p:bg>
    <p:spTree>
      <p:nvGrpSpPr>
        <p:cNvPr id="1" name=""/>
        <p:cNvGrpSpPr/>
        <p:nvPr/>
      </p:nvGrpSpPr>
      <p:grpSpPr/>
      <p:sp>
        <p:nvSpPr>
          <p:cNvPr id="2" name="文本框 1"/>
          <p:cNvSpPr txBox="1"/>
          <p:nvPr/>
        </p:nvSpPr>
        <p:spPr>
          <a:xfrm>
            <a:off x="635000" y="96520"/>
            <a:ext cx="8006080" cy="768350"/>
          </a:xfrm>
          <a:prstGeom prst="rect">
            <a:avLst/>
          </a:prstGeom>
          <a:noFill/>
        </p:spPr>
        <p:txBody>
          <a:bodyPr wrap="none" rtlCol="0">
            <a:spAutoFit/>
          </a:bodyPr>
          <a:p>
            <a:r>
              <a:rPr lang="zh-CN" altLang="en-US" sz="4400" b="1">
                <a:solidFill>
                  <a:schemeClr val="bg1"/>
                </a:solidFill>
              </a:rPr>
              <a:t>常见问题、注意</a:t>
            </a:r>
            <a:r>
              <a:rPr lang="zh-CN" altLang="en-US" sz="4400" b="1">
                <a:solidFill>
                  <a:schemeClr val="bg1"/>
                </a:solidFill>
              </a:rPr>
              <a:t>事项及处理办法</a:t>
            </a:r>
            <a:endParaRPr lang="zh-CN" altLang="en-US" sz="4400" b="1">
              <a:solidFill>
                <a:schemeClr val="bg1"/>
              </a:solidFill>
            </a:endParaRPr>
          </a:p>
        </p:txBody>
      </p:sp>
      <p:sp>
        <p:nvSpPr>
          <p:cNvPr id="3" name="文本框 2"/>
          <p:cNvSpPr txBox="1"/>
          <p:nvPr/>
        </p:nvSpPr>
        <p:spPr>
          <a:xfrm>
            <a:off x="535940" y="839470"/>
            <a:ext cx="3738880" cy="368300"/>
          </a:xfrm>
          <a:prstGeom prst="rect">
            <a:avLst/>
          </a:prstGeom>
          <a:noFill/>
        </p:spPr>
        <p:txBody>
          <a:bodyPr wrap="square" rtlCol="0">
            <a:spAutoFit/>
          </a:bodyPr>
          <a:p>
            <a:r>
              <a:rPr lang="en-US" altLang="zh-CN">
                <a:solidFill>
                  <a:schemeClr val="tx1"/>
                </a:solidFill>
              </a:rPr>
              <a:t>2</a:t>
            </a:r>
            <a:r>
              <a:rPr lang="zh-CN" altLang="en-US">
                <a:solidFill>
                  <a:schemeClr val="tx1"/>
                </a:solidFill>
              </a:rPr>
              <a:t>、投影机使用遥控器不能</a:t>
            </a:r>
            <a:r>
              <a:rPr lang="zh-CN" altLang="en-US">
                <a:solidFill>
                  <a:schemeClr val="tx1"/>
                </a:solidFill>
              </a:rPr>
              <a:t>开机</a:t>
            </a:r>
            <a:endParaRPr lang="zh-CN" altLang="en-US">
              <a:solidFill>
                <a:schemeClr val="tx1"/>
              </a:solidFill>
            </a:endParaRPr>
          </a:p>
        </p:txBody>
      </p:sp>
      <p:pic>
        <p:nvPicPr>
          <p:cNvPr id="48134" name="图片 323591" descr="投影打开前状态"/>
          <p:cNvPicPr>
            <a:picLocks noChangeAspect="1"/>
          </p:cNvPicPr>
          <p:nvPr/>
        </p:nvPicPr>
        <p:blipFill>
          <a:blip r:embed="rId1"/>
          <a:stretch>
            <a:fillRect/>
          </a:stretch>
        </p:blipFill>
        <p:spPr>
          <a:xfrm>
            <a:off x="424815" y="1207770"/>
            <a:ext cx="3961130" cy="2075815"/>
          </a:xfrm>
          <a:prstGeom prst="rect">
            <a:avLst/>
          </a:prstGeom>
          <a:noFill/>
          <a:ln w="9525">
            <a:noFill/>
          </a:ln>
        </p:spPr>
      </p:pic>
      <p:pic>
        <p:nvPicPr>
          <p:cNvPr id="48135" name="图片 323592" descr="投影打开后状态"/>
          <p:cNvPicPr>
            <a:picLocks noChangeAspect="1"/>
          </p:cNvPicPr>
          <p:nvPr/>
        </p:nvPicPr>
        <p:blipFill>
          <a:blip r:embed="rId2"/>
          <a:stretch>
            <a:fillRect/>
          </a:stretch>
        </p:blipFill>
        <p:spPr>
          <a:xfrm>
            <a:off x="4883785" y="1220470"/>
            <a:ext cx="3744595" cy="2075815"/>
          </a:xfrm>
          <a:prstGeom prst="rect">
            <a:avLst/>
          </a:prstGeom>
          <a:noFill/>
          <a:ln w="9525">
            <a:noFill/>
          </a:ln>
        </p:spPr>
      </p:pic>
      <p:pic>
        <p:nvPicPr>
          <p:cNvPr id="6" name="图片 5" descr="1663587534403"/>
          <p:cNvPicPr>
            <a:picLocks noChangeAspect="1"/>
          </p:cNvPicPr>
          <p:nvPr/>
        </p:nvPicPr>
        <p:blipFill>
          <a:blip r:embed="rId3"/>
          <a:stretch>
            <a:fillRect/>
          </a:stretch>
        </p:blipFill>
        <p:spPr>
          <a:xfrm>
            <a:off x="5300980" y="3652520"/>
            <a:ext cx="2731135" cy="2944495"/>
          </a:xfrm>
          <a:prstGeom prst="rect">
            <a:avLst/>
          </a:prstGeom>
        </p:spPr>
      </p:pic>
      <p:sp>
        <p:nvSpPr>
          <p:cNvPr id="8" name="文本框 7"/>
          <p:cNvSpPr txBox="1"/>
          <p:nvPr/>
        </p:nvSpPr>
        <p:spPr>
          <a:xfrm>
            <a:off x="2136140" y="3283585"/>
            <a:ext cx="538480" cy="368300"/>
          </a:xfrm>
          <a:prstGeom prst="rect">
            <a:avLst/>
          </a:prstGeom>
          <a:noFill/>
        </p:spPr>
        <p:txBody>
          <a:bodyPr wrap="square" rtlCol="0">
            <a:spAutoFit/>
          </a:bodyPr>
          <a:p>
            <a:r>
              <a:rPr lang="zh-CN" altLang="en-US"/>
              <a:t>图</a:t>
            </a:r>
            <a:r>
              <a:rPr lang="en-US" altLang="zh-CN"/>
              <a:t>1</a:t>
            </a:r>
            <a:endParaRPr lang="en-US" altLang="zh-CN"/>
          </a:p>
        </p:txBody>
      </p:sp>
      <p:sp>
        <p:nvSpPr>
          <p:cNvPr id="9" name="文本框 8"/>
          <p:cNvSpPr txBox="1"/>
          <p:nvPr/>
        </p:nvSpPr>
        <p:spPr>
          <a:xfrm>
            <a:off x="6639560" y="3283585"/>
            <a:ext cx="538480" cy="368300"/>
          </a:xfrm>
          <a:prstGeom prst="rect">
            <a:avLst/>
          </a:prstGeom>
          <a:noFill/>
        </p:spPr>
        <p:txBody>
          <a:bodyPr wrap="square" rtlCol="0">
            <a:spAutoFit/>
          </a:bodyPr>
          <a:p>
            <a:r>
              <a:rPr lang="zh-CN" altLang="en-US"/>
              <a:t>图</a:t>
            </a:r>
            <a:r>
              <a:rPr lang="en-US" altLang="zh-CN"/>
              <a:t>2</a:t>
            </a:r>
            <a:endParaRPr lang="en-US" altLang="zh-CN"/>
          </a:p>
        </p:txBody>
      </p:sp>
      <p:sp>
        <p:nvSpPr>
          <p:cNvPr id="11" name="文本框 10"/>
          <p:cNvSpPr txBox="1"/>
          <p:nvPr/>
        </p:nvSpPr>
        <p:spPr>
          <a:xfrm>
            <a:off x="0" y="3651885"/>
            <a:ext cx="5177155" cy="645160"/>
          </a:xfrm>
          <a:prstGeom prst="rect">
            <a:avLst/>
          </a:prstGeom>
          <a:noFill/>
        </p:spPr>
        <p:txBody>
          <a:bodyPr wrap="square" rtlCol="0">
            <a:spAutoFit/>
          </a:bodyPr>
          <a:p>
            <a:r>
              <a:rPr lang="zh-CN" altLang="en-US"/>
              <a:t>如图</a:t>
            </a:r>
            <a:r>
              <a:rPr lang="en-US" altLang="zh-CN"/>
              <a:t>1</a:t>
            </a:r>
            <a:r>
              <a:rPr lang="zh-CN" altLang="en-US"/>
              <a:t>，黄（红）灯亮起表示投影机电源已经</a:t>
            </a:r>
            <a:r>
              <a:rPr lang="zh-CN" altLang="en-US"/>
              <a:t>接通</a:t>
            </a:r>
            <a:endParaRPr lang="zh-CN" altLang="en-US"/>
          </a:p>
          <a:p>
            <a:pPr algn="l"/>
            <a:r>
              <a:rPr lang="zh-CN" altLang="en-US"/>
              <a:t>如图</a:t>
            </a:r>
            <a:r>
              <a:rPr lang="en-US" altLang="zh-CN"/>
              <a:t>2</a:t>
            </a:r>
            <a:r>
              <a:rPr lang="zh-CN" altLang="en-US"/>
              <a:t>，原灯光变成绿色表示已经开启</a:t>
            </a:r>
            <a:endParaRPr lang="en-US" altLang="zh-CN"/>
          </a:p>
        </p:txBody>
      </p:sp>
      <p:sp>
        <p:nvSpPr>
          <p:cNvPr id="13" name="椭圆 12"/>
          <p:cNvSpPr/>
          <p:nvPr/>
        </p:nvSpPr>
        <p:spPr>
          <a:xfrm>
            <a:off x="5572125" y="4054475"/>
            <a:ext cx="299720" cy="313055"/>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cxnSp>
        <p:nvCxnSpPr>
          <p:cNvPr id="14" name="肘形连接符 13"/>
          <p:cNvCxnSpPr>
            <a:stCxn id="15" idx="0"/>
            <a:endCxn id="13" idx="2"/>
          </p:cNvCxnSpPr>
          <p:nvPr/>
        </p:nvCxnSpPr>
        <p:spPr>
          <a:xfrm rot="16200000">
            <a:off x="4700270" y="4148455"/>
            <a:ext cx="808355" cy="934085"/>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975100" y="5019675"/>
            <a:ext cx="1325880" cy="368300"/>
          </a:xfrm>
          <a:prstGeom prst="rect">
            <a:avLst/>
          </a:prstGeom>
          <a:noFill/>
        </p:spPr>
        <p:txBody>
          <a:bodyPr wrap="none" rtlCol="0">
            <a:spAutoFit/>
          </a:bodyPr>
          <a:p>
            <a:r>
              <a:rPr lang="zh-CN" altLang="en-US" b="1"/>
              <a:t>投影机开关</a:t>
            </a:r>
            <a:endParaRPr lang="zh-CN" altLang="en-US" b="1"/>
          </a:p>
        </p:txBody>
      </p:sp>
      <p:sp>
        <p:nvSpPr>
          <p:cNvPr id="16" name="文本框 15"/>
          <p:cNvSpPr txBox="1"/>
          <p:nvPr/>
        </p:nvSpPr>
        <p:spPr>
          <a:xfrm>
            <a:off x="8032115" y="4940300"/>
            <a:ext cx="538480" cy="368300"/>
          </a:xfrm>
          <a:prstGeom prst="rect">
            <a:avLst/>
          </a:prstGeom>
          <a:noFill/>
        </p:spPr>
        <p:txBody>
          <a:bodyPr wrap="none" rtlCol="0">
            <a:spAutoFit/>
          </a:bodyPr>
          <a:p>
            <a:r>
              <a:rPr lang="zh-CN" altLang="en-US"/>
              <a:t>图</a:t>
            </a:r>
            <a:r>
              <a:rPr lang="en-US" altLang="zh-CN"/>
              <a:t>3</a:t>
            </a:r>
            <a:endParaRPr lang="en-US" altLang="zh-CN"/>
          </a:p>
        </p:txBody>
      </p:sp>
      <p:sp>
        <p:nvSpPr>
          <p:cNvPr id="17" name="文本框 16"/>
          <p:cNvSpPr txBox="1"/>
          <p:nvPr/>
        </p:nvSpPr>
        <p:spPr>
          <a:xfrm>
            <a:off x="218440" y="5727700"/>
            <a:ext cx="4373880" cy="922020"/>
          </a:xfrm>
          <a:prstGeom prst="rect">
            <a:avLst/>
          </a:prstGeom>
          <a:noFill/>
        </p:spPr>
        <p:txBody>
          <a:bodyPr wrap="none" rtlCol="0">
            <a:spAutoFit/>
          </a:bodyPr>
          <a:p>
            <a:r>
              <a:rPr lang="en-US" altLang="zh-CN"/>
              <a:t>PS</a:t>
            </a:r>
            <a:r>
              <a:rPr lang="zh-CN" altLang="en-US"/>
              <a:t>：部分教室投影机因编码问题需要使用</a:t>
            </a:r>
            <a:endParaRPr lang="zh-CN" altLang="en-US"/>
          </a:p>
          <a:p>
            <a:r>
              <a:rPr lang="zh-CN" altLang="en-US"/>
              <a:t>专用遥控器，在专用遥控器背面贴有便签</a:t>
            </a:r>
            <a:endParaRPr lang="zh-CN" altLang="en-US"/>
          </a:p>
          <a:p>
            <a:r>
              <a:rPr lang="zh-CN" altLang="en-US"/>
              <a:t>注明教室号</a:t>
            </a: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100000">
              <a:schemeClr val="bg1">
                <a:lumMod val="85000"/>
              </a:schemeClr>
            </a:gs>
          </a:gsLst>
          <a:lin ang="5400000" scaled="0"/>
        </a:gradFill>
        <a:effectLst/>
      </p:bgPr>
    </p:bg>
    <p:spTree>
      <p:nvGrpSpPr>
        <p:cNvPr id="1" name=""/>
        <p:cNvGrpSpPr/>
        <p:nvPr/>
      </p:nvGrpSpPr>
      <p:grpSpPr/>
      <p:sp>
        <p:nvSpPr>
          <p:cNvPr id="2" name="文本框 1"/>
          <p:cNvSpPr txBox="1"/>
          <p:nvPr/>
        </p:nvSpPr>
        <p:spPr>
          <a:xfrm>
            <a:off x="635000" y="96520"/>
            <a:ext cx="8006080" cy="768350"/>
          </a:xfrm>
          <a:prstGeom prst="rect">
            <a:avLst/>
          </a:prstGeom>
          <a:noFill/>
        </p:spPr>
        <p:txBody>
          <a:bodyPr wrap="none" rtlCol="0">
            <a:spAutoFit/>
          </a:bodyPr>
          <a:p>
            <a:r>
              <a:rPr lang="zh-CN" altLang="en-US" sz="4400" b="1">
                <a:solidFill>
                  <a:schemeClr val="bg1"/>
                </a:solidFill>
              </a:rPr>
              <a:t>常见问题、注意</a:t>
            </a:r>
            <a:r>
              <a:rPr lang="zh-CN" altLang="en-US" sz="4400" b="1">
                <a:solidFill>
                  <a:schemeClr val="bg1"/>
                </a:solidFill>
              </a:rPr>
              <a:t>事项及处理办法</a:t>
            </a:r>
            <a:endParaRPr lang="zh-CN" altLang="en-US" sz="4400" b="1">
              <a:solidFill>
                <a:schemeClr val="bg1"/>
              </a:solidFill>
            </a:endParaRPr>
          </a:p>
        </p:txBody>
      </p:sp>
      <p:sp>
        <p:nvSpPr>
          <p:cNvPr id="3" name="文本框 2"/>
          <p:cNvSpPr txBox="1"/>
          <p:nvPr/>
        </p:nvSpPr>
        <p:spPr>
          <a:xfrm>
            <a:off x="535940" y="839470"/>
            <a:ext cx="3738880" cy="368300"/>
          </a:xfrm>
          <a:prstGeom prst="rect">
            <a:avLst/>
          </a:prstGeom>
          <a:noFill/>
        </p:spPr>
        <p:txBody>
          <a:bodyPr wrap="square" rtlCol="0">
            <a:spAutoFit/>
          </a:bodyPr>
          <a:p>
            <a:r>
              <a:rPr lang="en-US" altLang="zh-CN">
                <a:solidFill>
                  <a:schemeClr val="tx1"/>
                </a:solidFill>
              </a:rPr>
              <a:t>3</a:t>
            </a:r>
            <a:r>
              <a:rPr lang="zh-CN" altLang="en-US">
                <a:solidFill>
                  <a:schemeClr val="tx1"/>
                </a:solidFill>
              </a:rPr>
              <a:t>、电脑无法</a:t>
            </a:r>
            <a:r>
              <a:rPr lang="zh-CN" altLang="en-US">
                <a:solidFill>
                  <a:schemeClr val="tx1"/>
                </a:solidFill>
              </a:rPr>
              <a:t>开机</a:t>
            </a:r>
            <a:endParaRPr lang="zh-CN" altLang="en-US">
              <a:solidFill>
                <a:schemeClr val="tx1"/>
              </a:solidFill>
            </a:endParaRPr>
          </a:p>
        </p:txBody>
      </p:sp>
      <p:pic>
        <p:nvPicPr>
          <p:cNvPr id="21509" name="图片 326661" descr="触摸电脑开关 拷贝"/>
          <p:cNvPicPr>
            <a:picLocks noChangeAspect="1"/>
          </p:cNvPicPr>
          <p:nvPr/>
        </p:nvPicPr>
        <p:blipFill>
          <a:blip r:embed="rId1"/>
          <a:stretch>
            <a:fillRect/>
          </a:stretch>
        </p:blipFill>
        <p:spPr>
          <a:xfrm>
            <a:off x="0" y="4044950"/>
            <a:ext cx="4690745" cy="2813050"/>
          </a:xfrm>
          <a:prstGeom prst="rect">
            <a:avLst/>
          </a:prstGeom>
          <a:noFill/>
          <a:ln w="9525">
            <a:noFill/>
          </a:ln>
        </p:spPr>
      </p:pic>
      <p:pic>
        <p:nvPicPr>
          <p:cNvPr id="55300" name="图片 55299" descr="IMG_20170902_093843"/>
          <p:cNvPicPr>
            <a:picLocks noChangeAspect="1"/>
          </p:cNvPicPr>
          <p:nvPr/>
        </p:nvPicPr>
        <p:blipFill>
          <a:blip r:embed="rId2"/>
          <a:srcRect t="19075" b="2431"/>
          <a:stretch>
            <a:fillRect/>
          </a:stretch>
        </p:blipFill>
        <p:spPr>
          <a:xfrm>
            <a:off x="4618038" y="4044633"/>
            <a:ext cx="4525962" cy="2665412"/>
          </a:xfrm>
          <a:prstGeom prst="rect">
            <a:avLst/>
          </a:prstGeom>
          <a:noFill/>
          <a:ln w="9525">
            <a:noFill/>
          </a:ln>
        </p:spPr>
      </p:pic>
      <p:sp>
        <p:nvSpPr>
          <p:cNvPr id="4" name="椭圆 3"/>
          <p:cNvSpPr/>
          <p:nvPr/>
        </p:nvSpPr>
        <p:spPr>
          <a:xfrm>
            <a:off x="2265680" y="5602605"/>
            <a:ext cx="782320" cy="834390"/>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cxnSp>
        <p:nvCxnSpPr>
          <p:cNvPr id="5" name="直接箭头连接符 4"/>
          <p:cNvCxnSpPr/>
          <p:nvPr/>
        </p:nvCxnSpPr>
        <p:spPr>
          <a:xfrm>
            <a:off x="2619375" y="3898265"/>
            <a:ext cx="19685" cy="16941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6275705" y="4533265"/>
            <a:ext cx="638810" cy="733425"/>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cxnSp>
        <p:nvCxnSpPr>
          <p:cNvPr id="20" name="直接箭头连接符 19"/>
          <p:cNvCxnSpPr/>
          <p:nvPr/>
        </p:nvCxnSpPr>
        <p:spPr>
          <a:xfrm>
            <a:off x="6591935" y="3702685"/>
            <a:ext cx="10160" cy="8305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2080895" y="3529965"/>
            <a:ext cx="1097280" cy="368300"/>
          </a:xfrm>
          <a:prstGeom prst="rect">
            <a:avLst/>
          </a:prstGeom>
          <a:noFill/>
        </p:spPr>
        <p:txBody>
          <a:bodyPr wrap="square" rtlCol="0">
            <a:spAutoFit/>
          </a:bodyPr>
          <a:p>
            <a:r>
              <a:rPr lang="zh-CN" altLang="en-US" b="1"/>
              <a:t>电脑开关</a:t>
            </a:r>
            <a:endParaRPr lang="zh-CN" altLang="en-US" b="1"/>
          </a:p>
        </p:txBody>
      </p:sp>
      <p:sp>
        <p:nvSpPr>
          <p:cNvPr id="25" name="文本框 24"/>
          <p:cNvSpPr txBox="1"/>
          <p:nvPr/>
        </p:nvSpPr>
        <p:spPr>
          <a:xfrm>
            <a:off x="6046470" y="3334385"/>
            <a:ext cx="1097280" cy="368300"/>
          </a:xfrm>
          <a:prstGeom prst="rect">
            <a:avLst/>
          </a:prstGeom>
          <a:noFill/>
        </p:spPr>
        <p:txBody>
          <a:bodyPr wrap="square" rtlCol="0">
            <a:spAutoFit/>
          </a:bodyPr>
          <a:p>
            <a:r>
              <a:rPr lang="zh-CN" altLang="en-US" b="1"/>
              <a:t>电脑开关</a:t>
            </a:r>
            <a:endParaRPr lang="zh-CN" altLang="en-US" b="1"/>
          </a:p>
        </p:txBody>
      </p:sp>
      <p:pic>
        <p:nvPicPr>
          <p:cNvPr id="7" name="图片 6"/>
          <p:cNvPicPr>
            <a:picLocks noChangeAspect="1"/>
          </p:cNvPicPr>
          <p:nvPr/>
        </p:nvPicPr>
        <p:blipFill>
          <a:blip r:embed="rId3"/>
          <a:stretch>
            <a:fillRect/>
          </a:stretch>
        </p:blipFill>
        <p:spPr>
          <a:xfrm>
            <a:off x="3776345" y="2136140"/>
            <a:ext cx="1590675" cy="1762125"/>
          </a:xfrm>
          <a:prstGeom prst="rect">
            <a:avLst/>
          </a:prstGeom>
        </p:spPr>
      </p:pic>
      <p:sp>
        <p:nvSpPr>
          <p:cNvPr id="10" name="文本框 9"/>
          <p:cNvSpPr txBox="1"/>
          <p:nvPr/>
        </p:nvSpPr>
        <p:spPr>
          <a:xfrm>
            <a:off x="379730" y="1214120"/>
            <a:ext cx="7752080" cy="922020"/>
          </a:xfrm>
          <a:prstGeom prst="rect">
            <a:avLst/>
          </a:prstGeom>
          <a:noFill/>
        </p:spPr>
        <p:txBody>
          <a:bodyPr wrap="none" rtlCol="0">
            <a:spAutoFit/>
          </a:bodyPr>
          <a:p>
            <a:r>
              <a:rPr lang="en-US" altLang="zh-CN"/>
              <a:t>    </a:t>
            </a:r>
            <a:r>
              <a:rPr lang="zh-CN" altLang="en-US"/>
              <a:t>由于中控面板开机是通过发送开机命令开启电脑，</a:t>
            </a:r>
            <a:r>
              <a:rPr lang="zh-CN" altLang="en-US"/>
              <a:t>信号发送会存在延迟，</a:t>
            </a:r>
            <a:endParaRPr lang="zh-CN" altLang="en-US"/>
          </a:p>
          <a:p>
            <a:r>
              <a:rPr lang="zh-CN" altLang="en-US"/>
              <a:t>如正常使用中控面板电脑开关按钮无法开机时，可使用应急按钮开机，应急</a:t>
            </a:r>
            <a:endParaRPr lang="zh-CN" altLang="en-US"/>
          </a:p>
          <a:p>
            <a:r>
              <a:rPr lang="zh-CN" altLang="en-US"/>
              <a:t>按钮相当于电脑主机上的物理开关，可直接开启</a:t>
            </a:r>
            <a:r>
              <a:rPr lang="zh-CN" altLang="en-US"/>
              <a:t>电脑。</a:t>
            </a: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100000">
              <a:schemeClr val="bg1">
                <a:lumMod val="85000"/>
              </a:schemeClr>
            </a:gs>
          </a:gsLst>
          <a:lin ang="0" scaled="0"/>
        </a:gradFill>
        <a:effectLst/>
      </p:bgPr>
    </p:bg>
    <p:spTree>
      <p:nvGrpSpPr>
        <p:cNvPr id="1" name=""/>
        <p:cNvGrpSpPr/>
        <p:nvPr/>
      </p:nvGrpSpPr>
      <p:grpSpPr/>
      <p:sp>
        <p:nvSpPr>
          <p:cNvPr id="2" name="文本框 1"/>
          <p:cNvSpPr txBox="1"/>
          <p:nvPr/>
        </p:nvSpPr>
        <p:spPr>
          <a:xfrm>
            <a:off x="635000" y="96520"/>
            <a:ext cx="8006080" cy="768350"/>
          </a:xfrm>
          <a:prstGeom prst="rect">
            <a:avLst/>
          </a:prstGeom>
          <a:noFill/>
        </p:spPr>
        <p:txBody>
          <a:bodyPr wrap="none" rtlCol="0">
            <a:spAutoFit/>
          </a:bodyPr>
          <a:p>
            <a:r>
              <a:rPr lang="zh-CN" altLang="en-US" sz="4400" b="1">
                <a:solidFill>
                  <a:schemeClr val="bg1"/>
                </a:solidFill>
              </a:rPr>
              <a:t>常见问题、注意</a:t>
            </a:r>
            <a:r>
              <a:rPr lang="zh-CN" altLang="en-US" sz="4400" b="1">
                <a:solidFill>
                  <a:schemeClr val="bg1"/>
                </a:solidFill>
              </a:rPr>
              <a:t>事项及处理办法</a:t>
            </a:r>
            <a:endParaRPr lang="zh-CN" altLang="en-US" sz="4400" b="1">
              <a:solidFill>
                <a:schemeClr val="bg1"/>
              </a:solidFill>
            </a:endParaRPr>
          </a:p>
        </p:txBody>
      </p:sp>
      <p:sp>
        <p:nvSpPr>
          <p:cNvPr id="3" name="文本框 2"/>
          <p:cNvSpPr txBox="1"/>
          <p:nvPr/>
        </p:nvSpPr>
        <p:spPr>
          <a:xfrm>
            <a:off x="426085" y="970280"/>
            <a:ext cx="3738880" cy="368300"/>
          </a:xfrm>
          <a:prstGeom prst="rect">
            <a:avLst/>
          </a:prstGeom>
          <a:noFill/>
        </p:spPr>
        <p:txBody>
          <a:bodyPr wrap="square" rtlCol="0">
            <a:spAutoFit/>
          </a:bodyPr>
          <a:p>
            <a:r>
              <a:rPr lang="en-US" altLang="zh-CN">
                <a:solidFill>
                  <a:schemeClr val="tx1"/>
                </a:solidFill>
              </a:rPr>
              <a:t>4</a:t>
            </a:r>
            <a:r>
              <a:rPr lang="zh-CN" altLang="en-US">
                <a:solidFill>
                  <a:schemeClr val="tx1"/>
                </a:solidFill>
              </a:rPr>
              <a:t>、如何判断电脑是否</a:t>
            </a:r>
            <a:r>
              <a:rPr lang="zh-CN" altLang="en-US">
                <a:solidFill>
                  <a:schemeClr val="tx1"/>
                </a:solidFill>
              </a:rPr>
              <a:t>开机</a:t>
            </a:r>
            <a:endParaRPr lang="zh-CN" altLang="en-US">
              <a:solidFill>
                <a:schemeClr val="tx1"/>
              </a:solidFill>
            </a:endParaRPr>
          </a:p>
        </p:txBody>
      </p:sp>
      <p:pic>
        <p:nvPicPr>
          <p:cNvPr id="4" name="图片 3" descr="1663588539902"/>
          <p:cNvPicPr>
            <a:picLocks noChangeAspect="1"/>
          </p:cNvPicPr>
          <p:nvPr/>
        </p:nvPicPr>
        <p:blipFill>
          <a:blip r:embed="rId1"/>
          <a:stretch>
            <a:fillRect/>
          </a:stretch>
        </p:blipFill>
        <p:spPr>
          <a:xfrm rot="16200000">
            <a:off x="4043680" y="1757680"/>
            <a:ext cx="4371340" cy="5829300"/>
          </a:xfrm>
          <a:prstGeom prst="rect">
            <a:avLst/>
          </a:prstGeom>
        </p:spPr>
      </p:pic>
      <p:sp>
        <p:nvSpPr>
          <p:cNvPr id="5" name="椭圆 4"/>
          <p:cNvSpPr/>
          <p:nvPr/>
        </p:nvSpPr>
        <p:spPr>
          <a:xfrm>
            <a:off x="6924675" y="3194050"/>
            <a:ext cx="1604010" cy="690880"/>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cxnSp>
        <p:nvCxnSpPr>
          <p:cNvPr id="6" name="直接箭头连接符 5"/>
          <p:cNvCxnSpPr/>
          <p:nvPr/>
        </p:nvCxnSpPr>
        <p:spPr>
          <a:xfrm>
            <a:off x="7726680" y="2085340"/>
            <a:ext cx="0" cy="110871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924675" y="1717040"/>
            <a:ext cx="1554480" cy="368300"/>
          </a:xfrm>
          <a:prstGeom prst="rect">
            <a:avLst/>
          </a:prstGeom>
          <a:noFill/>
        </p:spPr>
        <p:txBody>
          <a:bodyPr wrap="none" rtlCol="0">
            <a:spAutoFit/>
          </a:bodyPr>
          <a:p>
            <a:r>
              <a:rPr lang="zh-CN" altLang="en-US"/>
              <a:t>小键盘指示</a:t>
            </a:r>
            <a:r>
              <a:rPr lang="zh-CN" altLang="en-US"/>
              <a:t>灯</a:t>
            </a:r>
            <a:endParaRPr lang="zh-CN" altLang="en-US"/>
          </a:p>
        </p:txBody>
      </p:sp>
      <p:sp>
        <p:nvSpPr>
          <p:cNvPr id="8" name="文本框 7"/>
          <p:cNvSpPr txBox="1"/>
          <p:nvPr/>
        </p:nvSpPr>
        <p:spPr>
          <a:xfrm>
            <a:off x="249555" y="1851025"/>
            <a:ext cx="2725420" cy="922020"/>
          </a:xfrm>
          <a:prstGeom prst="rect">
            <a:avLst/>
          </a:prstGeom>
          <a:noFill/>
        </p:spPr>
        <p:txBody>
          <a:bodyPr wrap="square" rtlCol="0">
            <a:spAutoFit/>
          </a:bodyPr>
          <a:p>
            <a:r>
              <a:rPr lang="zh-CN" altLang="en-US"/>
              <a:t>如图，电脑开启后小键盘会亮起绿灯，表示电脑已经正常开启。</a:t>
            </a:r>
            <a:endParaRPr lang="en-US" altLang="zh-CN"/>
          </a:p>
        </p:txBody>
      </p:sp>
      <p:sp>
        <p:nvSpPr>
          <p:cNvPr id="9" name="文本框 8"/>
          <p:cNvSpPr txBox="1"/>
          <p:nvPr/>
        </p:nvSpPr>
        <p:spPr>
          <a:xfrm>
            <a:off x="381000" y="3194050"/>
            <a:ext cx="2462530" cy="2861310"/>
          </a:xfrm>
          <a:prstGeom prst="rect">
            <a:avLst/>
          </a:prstGeom>
          <a:noFill/>
        </p:spPr>
        <p:txBody>
          <a:bodyPr wrap="square" rtlCol="0">
            <a:spAutoFit/>
          </a:bodyPr>
          <a:p>
            <a:r>
              <a:rPr lang="en-US" altLang="zh-CN"/>
              <a:t>PS</a:t>
            </a:r>
            <a:r>
              <a:rPr lang="zh-CN" altLang="en-US"/>
              <a:t>：如碰到无论触碰中控面板的电脑快关或按应急按钮后依然没法开机，可尝试按住红色按钮不放大约</a:t>
            </a:r>
            <a:r>
              <a:rPr lang="en-US" altLang="zh-CN"/>
              <a:t>5</a:t>
            </a:r>
            <a:r>
              <a:rPr lang="zh-CN" altLang="en-US"/>
              <a:t>秒后再次按一下红色按钮开机。（电脑依然没反应可能出现故障情况，请在报修群</a:t>
            </a:r>
            <a:r>
              <a:rPr lang="zh-CN" altLang="en-US"/>
              <a:t>报修）</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100000">
              <a:schemeClr val="bg1">
                <a:lumMod val="85000"/>
              </a:schemeClr>
            </a:gs>
          </a:gsLst>
          <a:lin ang="5400000" scaled="0"/>
        </a:gradFill>
        <a:effectLst/>
      </p:bgPr>
    </p:bg>
    <p:spTree>
      <p:nvGrpSpPr>
        <p:cNvPr id="1" name=""/>
        <p:cNvGrpSpPr/>
        <p:nvPr/>
      </p:nvGrpSpPr>
      <p:grpSpPr/>
      <p:sp>
        <p:nvSpPr>
          <p:cNvPr id="2" name="文本框 1"/>
          <p:cNvSpPr txBox="1"/>
          <p:nvPr/>
        </p:nvSpPr>
        <p:spPr>
          <a:xfrm>
            <a:off x="635000" y="96520"/>
            <a:ext cx="8006080" cy="768350"/>
          </a:xfrm>
          <a:prstGeom prst="rect">
            <a:avLst/>
          </a:prstGeom>
          <a:noFill/>
        </p:spPr>
        <p:txBody>
          <a:bodyPr wrap="none" rtlCol="0">
            <a:spAutoFit/>
          </a:bodyPr>
          <a:p>
            <a:r>
              <a:rPr lang="zh-CN" altLang="en-US" sz="4400" b="1">
                <a:solidFill>
                  <a:schemeClr val="bg1"/>
                </a:solidFill>
              </a:rPr>
              <a:t>常见问题、注意</a:t>
            </a:r>
            <a:r>
              <a:rPr lang="zh-CN" altLang="en-US" sz="4400" b="1">
                <a:solidFill>
                  <a:schemeClr val="bg1"/>
                </a:solidFill>
              </a:rPr>
              <a:t>事项及处理办法</a:t>
            </a:r>
            <a:endParaRPr lang="zh-CN" altLang="en-US" sz="4400" b="1">
              <a:solidFill>
                <a:schemeClr val="bg1"/>
              </a:solidFill>
            </a:endParaRPr>
          </a:p>
        </p:txBody>
      </p:sp>
      <p:sp>
        <p:nvSpPr>
          <p:cNvPr id="3" name="文本框 2"/>
          <p:cNvSpPr txBox="1"/>
          <p:nvPr/>
        </p:nvSpPr>
        <p:spPr>
          <a:xfrm>
            <a:off x="523240" y="1074420"/>
            <a:ext cx="4573270" cy="368300"/>
          </a:xfrm>
          <a:prstGeom prst="rect">
            <a:avLst/>
          </a:prstGeom>
          <a:noFill/>
        </p:spPr>
        <p:txBody>
          <a:bodyPr wrap="square" rtlCol="0">
            <a:spAutoFit/>
          </a:bodyPr>
          <a:p>
            <a:r>
              <a:rPr lang="en-US" altLang="zh-CN">
                <a:solidFill>
                  <a:schemeClr val="tx1"/>
                </a:solidFill>
              </a:rPr>
              <a:t>5</a:t>
            </a:r>
            <a:r>
              <a:rPr lang="zh-CN" altLang="en-US">
                <a:solidFill>
                  <a:schemeClr val="tx1"/>
                </a:solidFill>
              </a:rPr>
              <a:t>、无线麦克风链接不上或说话</a:t>
            </a:r>
            <a:r>
              <a:rPr lang="zh-CN" altLang="en-US">
                <a:solidFill>
                  <a:schemeClr val="tx1"/>
                </a:solidFill>
              </a:rPr>
              <a:t>断断续续</a:t>
            </a:r>
            <a:endParaRPr lang="zh-CN" altLang="en-US">
              <a:solidFill>
                <a:schemeClr val="tx1"/>
              </a:solidFill>
            </a:endParaRPr>
          </a:p>
        </p:txBody>
      </p:sp>
      <p:pic>
        <p:nvPicPr>
          <p:cNvPr id="4" name="图片 3"/>
          <p:cNvPicPr>
            <a:picLocks noChangeAspect="1"/>
          </p:cNvPicPr>
          <p:nvPr/>
        </p:nvPicPr>
        <p:blipFill>
          <a:blip r:embed="rId1"/>
          <a:stretch>
            <a:fillRect/>
          </a:stretch>
        </p:blipFill>
        <p:spPr>
          <a:xfrm>
            <a:off x="1387475" y="3735705"/>
            <a:ext cx="3418840" cy="3122295"/>
          </a:xfrm>
          <a:prstGeom prst="rect">
            <a:avLst/>
          </a:prstGeom>
        </p:spPr>
      </p:pic>
      <p:pic>
        <p:nvPicPr>
          <p:cNvPr id="5" name="图片 4" descr="IMG_20220919_183041"/>
          <p:cNvPicPr>
            <a:picLocks noChangeAspect="1"/>
          </p:cNvPicPr>
          <p:nvPr/>
        </p:nvPicPr>
        <p:blipFill>
          <a:blip r:embed="rId2"/>
          <a:stretch>
            <a:fillRect/>
          </a:stretch>
        </p:blipFill>
        <p:spPr>
          <a:xfrm>
            <a:off x="5740400" y="2319020"/>
            <a:ext cx="3403600" cy="4538980"/>
          </a:xfrm>
          <a:prstGeom prst="rect">
            <a:avLst/>
          </a:prstGeom>
        </p:spPr>
      </p:pic>
      <p:sp>
        <p:nvSpPr>
          <p:cNvPr id="6" name="椭圆 5"/>
          <p:cNvSpPr/>
          <p:nvPr/>
        </p:nvSpPr>
        <p:spPr>
          <a:xfrm>
            <a:off x="7174230" y="4640580"/>
            <a:ext cx="548005" cy="508635"/>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cxnSp>
        <p:nvCxnSpPr>
          <p:cNvPr id="7" name="肘形连接符 6"/>
          <p:cNvCxnSpPr>
            <a:endCxn id="6" idx="2"/>
          </p:cNvCxnSpPr>
          <p:nvPr/>
        </p:nvCxnSpPr>
        <p:spPr>
          <a:xfrm rot="5400000" flipV="1">
            <a:off x="6371590" y="4092575"/>
            <a:ext cx="1010920" cy="593725"/>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5848350" y="3515995"/>
            <a:ext cx="1325880" cy="368300"/>
          </a:xfrm>
          <a:prstGeom prst="rect">
            <a:avLst/>
          </a:prstGeom>
          <a:noFill/>
        </p:spPr>
        <p:txBody>
          <a:bodyPr wrap="none" rtlCol="0">
            <a:spAutoFit/>
          </a:bodyPr>
          <a:p>
            <a:r>
              <a:rPr lang="zh-CN" altLang="en-US" b="1"/>
              <a:t>电量指示灯</a:t>
            </a:r>
            <a:endParaRPr lang="zh-CN" altLang="en-US" b="1"/>
          </a:p>
        </p:txBody>
      </p:sp>
      <p:sp>
        <p:nvSpPr>
          <p:cNvPr id="9" name="文本框 8"/>
          <p:cNvSpPr txBox="1"/>
          <p:nvPr/>
        </p:nvSpPr>
        <p:spPr>
          <a:xfrm>
            <a:off x="191135" y="1574165"/>
            <a:ext cx="4446270" cy="2030095"/>
          </a:xfrm>
          <a:prstGeom prst="rect">
            <a:avLst/>
          </a:prstGeom>
          <a:noFill/>
        </p:spPr>
        <p:txBody>
          <a:bodyPr wrap="square" rtlCol="0">
            <a:spAutoFit/>
          </a:bodyPr>
          <a:p>
            <a:r>
              <a:rPr lang="zh-CN" altLang="en-US"/>
              <a:t>无线麦克风是通过接受天线收发信号的，由于信号会受到外界隔离和干扰，请确保天线不被金属类阻挡物阻碍并且不要太远离接收天线；另外麦克风电量也是导致麦克风声音断续的因素</a:t>
            </a:r>
            <a:r>
              <a:rPr lang="zh-CN" altLang="en-US"/>
              <a:t>之一，所以老师们使用完麦克风后一定要正确放置麦克风进行充电，以免影响下位老师上课</a:t>
            </a:r>
            <a:r>
              <a:rPr lang="zh-CN" altLang="en-US"/>
              <a:t>使用。</a:t>
            </a: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100000">
              <a:schemeClr val="bg1">
                <a:lumMod val="85000"/>
              </a:schemeClr>
            </a:gs>
          </a:gsLst>
          <a:lin ang="16200000" scaled="0"/>
        </a:gradFill>
        <a:effectLst/>
      </p:bgPr>
    </p:bg>
    <p:spTree>
      <p:nvGrpSpPr>
        <p:cNvPr id="1" name=""/>
        <p:cNvGrpSpPr/>
        <p:nvPr/>
      </p:nvGrpSpPr>
      <p:grpSpPr/>
      <p:sp>
        <p:nvSpPr>
          <p:cNvPr id="2" name="文本框 1"/>
          <p:cNvSpPr txBox="1"/>
          <p:nvPr/>
        </p:nvSpPr>
        <p:spPr>
          <a:xfrm>
            <a:off x="635000" y="96520"/>
            <a:ext cx="8006080" cy="768350"/>
          </a:xfrm>
          <a:prstGeom prst="rect">
            <a:avLst/>
          </a:prstGeom>
          <a:noFill/>
        </p:spPr>
        <p:txBody>
          <a:bodyPr wrap="none" rtlCol="0">
            <a:spAutoFit/>
          </a:bodyPr>
          <a:p>
            <a:r>
              <a:rPr lang="zh-CN" altLang="en-US" sz="4400" b="1">
                <a:solidFill>
                  <a:schemeClr val="bg1"/>
                </a:solidFill>
              </a:rPr>
              <a:t>常见问题、注意</a:t>
            </a:r>
            <a:r>
              <a:rPr lang="zh-CN" altLang="en-US" sz="4400" b="1">
                <a:solidFill>
                  <a:schemeClr val="bg1"/>
                </a:solidFill>
              </a:rPr>
              <a:t>事项及处理办法</a:t>
            </a:r>
            <a:endParaRPr lang="zh-CN" altLang="en-US" sz="4400" b="1">
              <a:solidFill>
                <a:schemeClr val="bg1"/>
              </a:solidFill>
            </a:endParaRPr>
          </a:p>
        </p:txBody>
      </p:sp>
      <p:sp>
        <p:nvSpPr>
          <p:cNvPr id="3" name="文本框 2"/>
          <p:cNvSpPr txBox="1"/>
          <p:nvPr/>
        </p:nvSpPr>
        <p:spPr>
          <a:xfrm>
            <a:off x="444500" y="1021715"/>
            <a:ext cx="3738880" cy="368300"/>
          </a:xfrm>
          <a:prstGeom prst="rect">
            <a:avLst/>
          </a:prstGeom>
          <a:noFill/>
        </p:spPr>
        <p:txBody>
          <a:bodyPr wrap="square" rtlCol="0">
            <a:spAutoFit/>
          </a:bodyPr>
          <a:p>
            <a:r>
              <a:rPr lang="en-US" altLang="zh-CN">
                <a:solidFill>
                  <a:schemeClr val="tx1"/>
                </a:solidFill>
              </a:rPr>
              <a:t>6</a:t>
            </a:r>
            <a:r>
              <a:rPr lang="zh-CN" altLang="en-US">
                <a:solidFill>
                  <a:schemeClr val="tx1"/>
                </a:solidFill>
              </a:rPr>
              <a:t>、</a:t>
            </a:r>
            <a:r>
              <a:rPr lang="en-US" altLang="zh-CN">
                <a:solidFill>
                  <a:schemeClr val="tx1"/>
                </a:solidFill>
              </a:rPr>
              <a:t>U</a:t>
            </a:r>
            <a:r>
              <a:rPr lang="zh-CN" altLang="en-US">
                <a:solidFill>
                  <a:schemeClr val="tx1"/>
                </a:solidFill>
              </a:rPr>
              <a:t>盘无法</a:t>
            </a:r>
            <a:r>
              <a:rPr lang="zh-CN" altLang="en-US">
                <a:solidFill>
                  <a:schemeClr val="tx1"/>
                </a:solidFill>
              </a:rPr>
              <a:t>使用</a:t>
            </a:r>
            <a:endParaRPr lang="zh-CN" altLang="en-US">
              <a:solidFill>
                <a:schemeClr val="tx1"/>
              </a:solidFill>
            </a:endParaRPr>
          </a:p>
        </p:txBody>
      </p:sp>
      <p:pic>
        <p:nvPicPr>
          <p:cNvPr id="22537" name="图片 22536"/>
          <p:cNvPicPr>
            <a:picLocks noChangeAspect="1"/>
          </p:cNvPicPr>
          <p:nvPr/>
        </p:nvPicPr>
        <p:blipFill>
          <a:blip r:embed="rId1"/>
          <a:stretch>
            <a:fillRect/>
          </a:stretch>
        </p:blipFill>
        <p:spPr>
          <a:xfrm>
            <a:off x="4182745" y="3321050"/>
            <a:ext cx="4961255" cy="3536950"/>
          </a:xfrm>
          <a:prstGeom prst="rect">
            <a:avLst/>
          </a:prstGeom>
          <a:noFill/>
          <a:ln w="9525">
            <a:noFill/>
          </a:ln>
        </p:spPr>
      </p:pic>
      <p:sp>
        <p:nvSpPr>
          <p:cNvPr id="4" name="椭圆 3"/>
          <p:cNvSpPr/>
          <p:nvPr/>
        </p:nvSpPr>
        <p:spPr>
          <a:xfrm>
            <a:off x="5838190" y="4367530"/>
            <a:ext cx="469265" cy="651510"/>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cxnSp>
        <p:nvCxnSpPr>
          <p:cNvPr id="5" name="直接箭头连接符 4"/>
          <p:cNvCxnSpPr/>
          <p:nvPr/>
        </p:nvCxnSpPr>
        <p:spPr>
          <a:xfrm>
            <a:off x="6066155" y="2868295"/>
            <a:ext cx="6350" cy="14941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368290" y="2494915"/>
            <a:ext cx="1402080" cy="368300"/>
          </a:xfrm>
          <a:prstGeom prst="rect">
            <a:avLst/>
          </a:prstGeom>
          <a:noFill/>
        </p:spPr>
        <p:txBody>
          <a:bodyPr wrap="none" rtlCol="0">
            <a:spAutoFit/>
          </a:bodyPr>
          <a:p>
            <a:r>
              <a:rPr lang="en-US" altLang="zh-CN" b="1"/>
              <a:t>USB</a:t>
            </a:r>
            <a:r>
              <a:rPr lang="zh-CN" altLang="en-US" b="1"/>
              <a:t>接口</a:t>
            </a:r>
            <a:r>
              <a:rPr lang="en-US" altLang="zh-CN" b="1"/>
              <a:t>X2</a:t>
            </a:r>
            <a:endParaRPr lang="en-US" altLang="zh-CN" b="1"/>
          </a:p>
        </p:txBody>
      </p:sp>
      <p:pic>
        <p:nvPicPr>
          <p:cNvPr id="7" name="图片 6" descr="IMG_20220919_201026"/>
          <p:cNvPicPr>
            <a:picLocks noChangeAspect="1"/>
          </p:cNvPicPr>
          <p:nvPr/>
        </p:nvPicPr>
        <p:blipFill>
          <a:blip r:embed="rId2"/>
          <a:stretch>
            <a:fillRect/>
          </a:stretch>
        </p:blipFill>
        <p:spPr>
          <a:xfrm rot="16200000">
            <a:off x="1021715" y="4153535"/>
            <a:ext cx="2317750" cy="3091180"/>
          </a:xfrm>
          <a:prstGeom prst="rect">
            <a:avLst/>
          </a:prstGeom>
        </p:spPr>
      </p:pic>
      <p:sp>
        <p:nvSpPr>
          <p:cNvPr id="9" name="文本框 8"/>
          <p:cNvSpPr txBox="1"/>
          <p:nvPr/>
        </p:nvSpPr>
        <p:spPr>
          <a:xfrm>
            <a:off x="151130" y="1390015"/>
            <a:ext cx="4031615" cy="3138170"/>
          </a:xfrm>
          <a:prstGeom prst="rect">
            <a:avLst/>
          </a:prstGeom>
          <a:noFill/>
        </p:spPr>
        <p:txBody>
          <a:bodyPr wrap="square" rtlCol="0">
            <a:spAutoFit/>
          </a:bodyPr>
          <a:p>
            <a:r>
              <a:rPr lang="zh-CN" altLang="en-US"/>
              <a:t>注意事项：</a:t>
            </a:r>
            <a:endParaRPr lang="zh-CN" altLang="en-US"/>
          </a:p>
          <a:p>
            <a:r>
              <a:rPr lang="en-US" altLang="zh-CN"/>
              <a:t>1</a:t>
            </a:r>
            <a:r>
              <a:rPr lang="zh-CN" altLang="en-US"/>
              <a:t>、教室配备</a:t>
            </a:r>
            <a:r>
              <a:rPr lang="en-US" altLang="zh-CN"/>
              <a:t>2</a:t>
            </a:r>
            <a:r>
              <a:rPr lang="zh-CN" altLang="en-US"/>
              <a:t>个</a:t>
            </a:r>
            <a:r>
              <a:rPr lang="en-US" altLang="zh-CN"/>
              <a:t>USB</a:t>
            </a:r>
            <a:r>
              <a:rPr lang="zh-CN" altLang="en-US"/>
              <a:t>接口，如第一个接口无法读取</a:t>
            </a:r>
            <a:r>
              <a:rPr lang="en-US" altLang="zh-CN"/>
              <a:t>U</a:t>
            </a:r>
            <a:r>
              <a:rPr lang="zh-CN" altLang="en-US"/>
              <a:t>盘可尝试使用第二个接口。</a:t>
            </a:r>
            <a:endParaRPr lang="zh-CN" altLang="en-US"/>
          </a:p>
          <a:p>
            <a:r>
              <a:rPr lang="en-US" altLang="zh-CN"/>
              <a:t>2</a:t>
            </a:r>
            <a:r>
              <a:rPr lang="zh-CN" altLang="en-US"/>
              <a:t>、由于设备都是带电状态，</a:t>
            </a:r>
            <a:r>
              <a:rPr lang="zh-CN" altLang="en-US"/>
              <a:t>使用金属外壳或小号</a:t>
            </a:r>
            <a:r>
              <a:rPr lang="en-US" altLang="zh-CN"/>
              <a:t>U</a:t>
            </a:r>
            <a:r>
              <a:rPr lang="zh-CN" altLang="en-US"/>
              <a:t>盘可能会导致接触</a:t>
            </a:r>
            <a:r>
              <a:rPr lang="zh-CN" altLang="en-US"/>
              <a:t>不良。</a:t>
            </a:r>
            <a:endParaRPr lang="zh-CN" altLang="en-US"/>
          </a:p>
          <a:p>
            <a:r>
              <a:rPr lang="en-US" altLang="zh-CN"/>
              <a:t>3</a:t>
            </a:r>
            <a:r>
              <a:rPr lang="zh-CN" altLang="en-US"/>
              <a:t>、请老师们将需要使用的课件拷贝到电脑后将</a:t>
            </a:r>
            <a:r>
              <a:rPr lang="en-US" altLang="zh-CN"/>
              <a:t>U</a:t>
            </a:r>
            <a:r>
              <a:rPr lang="zh-CN" altLang="en-US"/>
              <a:t>盘拔离，不要直接在</a:t>
            </a:r>
            <a:r>
              <a:rPr lang="en-US" altLang="zh-CN"/>
              <a:t>U</a:t>
            </a:r>
            <a:r>
              <a:rPr lang="zh-CN" altLang="en-US"/>
              <a:t>盘上打开课件或长时间插上</a:t>
            </a:r>
            <a:r>
              <a:rPr lang="en-US" altLang="zh-CN"/>
              <a:t>U</a:t>
            </a:r>
            <a:r>
              <a:rPr lang="zh-CN" altLang="en-US"/>
              <a:t>盘，避免</a:t>
            </a:r>
            <a:r>
              <a:rPr lang="en-US" altLang="zh-CN"/>
              <a:t>U</a:t>
            </a:r>
            <a:r>
              <a:rPr lang="zh-CN" altLang="en-US"/>
              <a:t>盘</a:t>
            </a:r>
            <a:r>
              <a:rPr lang="zh-CN" altLang="en-US"/>
              <a:t>损坏。</a:t>
            </a:r>
            <a:endParaRPr lang="zh-CN" altLang="en-US"/>
          </a:p>
          <a:p>
            <a:r>
              <a:rPr lang="en-US" altLang="zh-CN"/>
              <a:t>4</a:t>
            </a:r>
            <a:r>
              <a:rPr lang="zh-CN" altLang="en-US"/>
              <a:t>、尽量使用塑料外壳的常规号</a:t>
            </a:r>
            <a:r>
              <a:rPr lang="en-US" altLang="zh-CN"/>
              <a:t>U</a:t>
            </a:r>
            <a:r>
              <a:rPr lang="zh-CN" altLang="en-US"/>
              <a:t>盘。</a:t>
            </a: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100000">
              <a:schemeClr val="bg1">
                <a:lumMod val="85000"/>
              </a:schemeClr>
            </a:gs>
          </a:gsLst>
          <a:lin ang="5400000" scaled="0"/>
        </a:gradFill>
        <a:effectLst/>
      </p:bgPr>
    </p:bg>
    <p:spTree>
      <p:nvGrpSpPr>
        <p:cNvPr id="1" name=""/>
        <p:cNvGrpSpPr/>
        <p:nvPr/>
      </p:nvGrpSpPr>
      <p:grpSpPr/>
      <p:sp>
        <p:nvSpPr>
          <p:cNvPr id="2" name="文本框 1"/>
          <p:cNvSpPr txBox="1"/>
          <p:nvPr/>
        </p:nvSpPr>
        <p:spPr>
          <a:xfrm>
            <a:off x="635000" y="96520"/>
            <a:ext cx="8006080" cy="768350"/>
          </a:xfrm>
          <a:prstGeom prst="rect">
            <a:avLst/>
          </a:prstGeom>
          <a:noFill/>
        </p:spPr>
        <p:txBody>
          <a:bodyPr wrap="none" rtlCol="0">
            <a:spAutoFit/>
          </a:bodyPr>
          <a:p>
            <a:r>
              <a:rPr lang="zh-CN" altLang="en-US" sz="4400" b="1">
                <a:solidFill>
                  <a:schemeClr val="bg1"/>
                </a:solidFill>
              </a:rPr>
              <a:t>常见问题、注意事项及处理办法</a:t>
            </a:r>
            <a:endParaRPr lang="zh-CN" altLang="en-US" sz="4400" b="1">
              <a:solidFill>
                <a:schemeClr val="bg1"/>
              </a:solidFill>
            </a:endParaRPr>
          </a:p>
        </p:txBody>
      </p:sp>
      <p:sp>
        <p:nvSpPr>
          <p:cNvPr id="3" name="文本框 2"/>
          <p:cNvSpPr txBox="1"/>
          <p:nvPr/>
        </p:nvSpPr>
        <p:spPr>
          <a:xfrm>
            <a:off x="635000" y="4114800"/>
            <a:ext cx="8236585" cy="1753235"/>
          </a:xfrm>
          <a:prstGeom prst="rect">
            <a:avLst/>
          </a:prstGeom>
          <a:noFill/>
        </p:spPr>
        <p:txBody>
          <a:bodyPr wrap="square" rtlCol="0">
            <a:spAutoFit/>
          </a:bodyPr>
          <a:p>
            <a:r>
              <a:rPr lang="en-US" altLang="zh-CN"/>
              <a:t>8</a:t>
            </a:r>
            <a:r>
              <a:rPr lang="zh-CN" altLang="en-US"/>
              <a:t>、长江雨课堂无法使用</a:t>
            </a:r>
            <a:endParaRPr lang="zh-CN" altLang="en-US"/>
          </a:p>
          <a:p>
            <a:endParaRPr lang="zh-CN" altLang="en-US"/>
          </a:p>
          <a:p>
            <a:r>
              <a:rPr lang="en-US" altLang="zh-CN"/>
              <a:t>    </a:t>
            </a:r>
            <a:r>
              <a:rPr lang="zh-CN" altLang="en-US"/>
              <a:t>长江雨课堂是使用外部云服务器，登录的时候会出现二维码无法刷新、课件上传延迟导致学生端查看课件时出现缺失等情况属于正常现象，和学校网络并没关系；出现</a:t>
            </a:r>
            <a:r>
              <a:rPr lang="zh-CN" altLang="en-US">
                <a:solidFill>
                  <a:schemeClr val="bg1"/>
                </a:solidFill>
              </a:rPr>
              <a:t>班级列表获取失败</a:t>
            </a:r>
            <a:r>
              <a:rPr lang="zh-CN" altLang="en-US">
                <a:solidFill>
                  <a:schemeClr val="tx1"/>
                </a:solidFill>
              </a:rPr>
              <a:t>的情况，可先查看电脑上的年月日是否正确，将时间调整正确后就能正常登录。（如无法调整时间请在报修群</a:t>
            </a:r>
            <a:r>
              <a:rPr lang="zh-CN" altLang="en-US">
                <a:solidFill>
                  <a:schemeClr val="tx1"/>
                </a:solidFill>
              </a:rPr>
              <a:t>报修）</a:t>
            </a:r>
            <a:endParaRPr lang="zh-CN" altLang="en-US">
              <a:solidFill>
                <a:schemeClr val="tx1"/>
              </a:solidFill>
            </a:endParaRPr>
          </a:p>
        </p:txBody>
      </p:sp>
      <p:sp>
        <p:nvSpPr>
          <p:cNvPr id="5" name="文本框 4"/>
          <p:cNvSpPr txBox="1"/>
          <p:nvPr/>
        </p:nvSpPr>
        <p:spPr>
          <a:xfrm>
            <a:off x="635000" y="1168400"/>
            <a:ext cx="1897380" cy="368300"/>
          </a:xfrm>
          <a:prstGeom prst="rect">
            <a:avLst/>
          </a:prstGeom>
          <a:noFill/>
        </p:spPr>
        <p:txBody>
          <a:bodyPr wrap="none" rtlCol="0">
            <a:spAutoFit/>
          </a:bodyPr>
          <a:p>
            <a:r>
              <a:rPr lang="en-US" altLang="zh-CN"/>
              <a:t>7</a:t>
            </a:r>
            <a:r>
              <a:rPr lang="zh-CN" altLang="en-US"/>
              <a:t>、</a:t>
            </a:r>
            <a:r>
              <a:rPr lang="en-US" altLang="zh-CN"/>
              <a:t>PPT</a:t>
            </a:r>
            <a:r>
              <a:rPr lang="zh-CN" altLang="en-US"/>
              <a:t>常见</a:t>
            </a:r>
            <a:r>
              <a:rPr lang="zh-CN" altLang="en-US"/>
              <a:t>问题</a:t>
            </a:r>
            <a:endParaRPr lang="zh-CN" altLang="en-US"/>
          </a:p>
        </p:txBody>
      </p:sp>
      <p:sp>
        <p:nvSpPr>
          <p:cNvPr id="6" name="文本框 5"/>
          <p:cNvSpPr txBox="1"/>
          <p:nvPr/>
        </p:nvSpPr>
        <p:spPr>
          <a:xfrm>
            <a:off x="635000" y="1718945"/>
            <a:ext cx="8235950" cy="2030095"/>
          </a:xfrm>
          <a:prstGeom prst="rect">
            <a:avLst/>
          </a:prstGeom>
          <a:noFill/>
        </p:spPr>
        <p:txBody>
          <a:bodyPr wrap="square" rtlCol="0">
            <a:spAutoFit/>
          </a:bodyPr>
          <a:p>
            <a:r>
              <a:rPr lang="zh-CN" altLang="en-US"/>
              <a:t>教室电脑里安装有</a:t>
            </a:r>
            <a:r>
              <a:rPr lang="en-US" altLang="zh-CN"/>
              <a:t>WPS</a:t>
            </a:r>
            <a:r>
              <a:rPr lang="zh-CN" altLang="en-US"/>
              <a:t>和</a:t>
            </a:r>
            <a:r>
              <a:rPr lang="en-US" altLang="zh-CN"/>
              <a:t>OFFICE</a:t>
            </a:r>
            <a:r>
              <a:rPr lang="zh-CN" altLang="en-US"/>
              <a:t>两种办公软件，</a:t>
            </a:r>
            <a:r>
              <a:rPr lang="en-US" altLang="zh-CN"/>
              <a:t>WPS</a:t>
            </a:r>
            <a:r>
              <a:rPr lang="zh-CN" altLang="en-US"/>
              <a:t>为国产软件能兼容</a:t>
            </a:r>
            <a:r>
              <a:rPr lang="en-US" altLang="zh-CN"/>
              <a:t>OFFICE</a:t>
            </a:r>
            <a:r>
              <a:rPr lang="zh-CN" altLang="en-US"/>
              <a:t>的文件格式，但</a:t>
            </a:r>
            <a:r>
              <a:rPr lang="en-US" altLang="zh-CN"/>
              <a:t>OFFICE</a:t>
            </a:r>
            <a:r>
              <a:rPr lang="zh-CN" altLang="en-US"/>
              <a:t>软件并不能很好的兼容</a:t>
            </a:r>
            <a:r>
              <a:rPr lang="en-US" altLang="zh-CN"/>
              <a:t>WPS</a:t>
            </a:r>
            <a:r>
              <a:rPr lang="zh-CN" altLang="en-US"/>
              <a:t>，老师使用</a:t>
            </a:r>
            <a:r>
              <a:rPr lang="en-US" altLang="zh-CN"/>
              <a:t>WPS</a:t>
            </a:r>
            <a:r>
              <a:rPr lang="zh-CN" altLang="en-US"/>
              <a:t>制作了课件在教室里面用了</a:t>
            </a:r>
            <a:r>
              <a:rPr lang="en-US" altLang="zh-CN"/>
              <a:t>OFFICE</a:t>
            </a:r>
            <a:r>
              <a:rPr lang="zh-CN" altLang="en-US"/>
              <a:t>打开导致有些动画或视频会无法播放甚至报错卡死电脑，所以请老师们在制作课件的时候尽量使用</a:t>
            </a:r>
            <a:r>
              <a:rPr lang="en-US" altLang="zh-CN"/>
              <a:t>OFFICE</a:t>
            </a:r>
            <a:r>
              <a:rPr lang="zh-CN" altLang="en-US"/>
              <a:t>制作，如确实需要用</a:t>
            </a:r>
            <a:r>
              <a:rPr lang="en-US" altLang="zh-CN"/>
              <a:t>WPS</a:t>
            </a:r>
            <a:r>
              <a:rPr lang="zh-CN" altLang="en-US"/>
              <a:t>制作的，在教室使用时请先打开</a:t>
            </a:r>
            <a:r>
              <a:rPr lang="en-US" altLang="zh-CN"/>
              <a:t>WPS—</a:t>
            </a:r>
            <a:r>
              <a:rPr lang="zh-CN" altLang="en-US"/>
              <a:t>使用</a:t>
            </a:r>
            <a:r>
              <a:rPr lang="en-US" altLang="zh-CN"/>
              <a:t>WPS</a:t>
            </a:r>
            <a:r>
              <a:rPr lang="zh-CN" altLang="en-US"/>
              <a:t>里面的文件</a:t>
            </a:r>
            <a:r>
              <a:rPr lang="en-US" altLang="zh-CN"/>
              <a:t>—</a:t>
            </a:r>
            <a:r>
              <a:rPr lang="zh-CN" altLang="en-US"/>
              <a:t>打开功能</a:t>
            </a:r>
            <a:r>
              <a:rPr lang="en-US" altLang="zh-CN"/>
              <a:t>—</a:t>
            </a:r>
            <a:r>
              <a:rPr lang="zh-CN" altLang="en-US"/>
              <a:t>选中需要的课件然后</a:t>
            </a:r>
            <a:r>
              <a:rPr lang="zh-CN" altLang="en-US"/>
              <a:t>打开。</a:t>
            </a:r>
            <a:endParaRPr lang="zh-CN" altLang="en-US"/>
          </a:p>
          <a:p>
            <a:r>
              <a:rPr lang="en-US" altLang="zh-CN"/>
              <a:t>PS</a:t>
            </a:r>
            <a:r>
              <a:rPr lang="zh-CN" altLang="en-US"/>
              <a:t>：由于教室内使用的投影模式是</a:t>
            </a:r>
            <a:r>
              <a:rPr lang="en-US" altLang="zh-CN"/>
              <a:t>4</a:t>
            </a:r>
            <a:r>
              <a:rPr lang="zh-CN" altLang="en-US"/>
              <a:t>：</a:t>
            </a:r>
            <a:r>
              <a:rPr lang="en-US" altLang="zh-CN"/>
              <a:t>3</a:t>
            </a:r>
            <a:r>
              <a:rPr lang="zh-CN" altLang="en-US"/>
              <a:t>，所以在制作课件时请设置好</a:t>
            </a:r>
            <a:r>
              <a:rPr lang="en-US" altLang="zh-CN"/>
              <a:t>PPT</a:t>
            </a:r>
            <a:r>
              <a:rPr lang="zh-CN" altLang="en-US"/>
              <a:t>格式</a:t>
            </a: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100000">
              <a:schemeClr val="bg1">
                <a:lumMod val="85000"/>
              </a:schemeClr>
            </a:gs>
          </a:gsLst>
          <a:lin ang="5400000" scaled="0"/>
        </a:gradFill>
        <a:effectLst/>
      </p:bgPr>
    </p:bg>
    <p:spTree>
      <p:nvGrpSpPr>
        <p:cNvPr id="1" name=""/>
        <p:cNvGrpSpPr/>
        <p:nvPr/>
      </p:nvGrpSpPr>
      <p:grpSpPr/>
      <p:sp>
        <p:nvSpPr>
          <p:cNvPr id="2" name="文本框 1"/>
          <p:cNvSpPr txBox="1"/>
          <p:nvPr/>
        </p:nvSpPr>
        <p:spPr>
          <a:xfrm>
            <a:off x="2524760" y="553085"/>
            <a:ext cx="4094480" cy="768350"/>
          </a:xfrm>
          <a:prstGeom prst="rect">
            <a:avLst/>
          </a:prstGeom>
          <a:noFill/>
        </p:spPr>
        <p:txBody>
          <a:bodyPr wrap="none" rtlCol="0">
            <a:spAutoFit/>
          </a:bodyPr>
          <a:p>
            <a:r>
              <a:rPr lang="zh-CN" altLang="en-US" sz="4400" b="1">
                <a:solidFill>
                  <a:schemeClr val="bg1"/>
                </a:solidFill>
              </a:rPr>
              <a:t>提问节解答</a:t>
            </a:r>
            <a:r>
              <a:rPr lang="zh-CN" altLang="en-US" sz="4400" b="1">
                <a:solidFill>
                  <a:schemeClr val="bg1"/>
                </a:solidFill>
              </a:rPr>
              <a:t>环节</a:t>
            </a:r>
            <a:endParaRPr lang="zh-CN" altLang="en-US" sz="4400" b="1">
              <a:solidFill>
                <a:schemeClr val="bg1"/>
              </a:solidFill>
            </a:endParaRPr>
          </a:p>
        </p:txBody>
      </p:sp>
      <p:sp>
        <p:nvSpPr>
          <p:cNvPr id="4" name="文本框 3"/>
          <p:cNvSpPr txBox="1"/>
          <p:nvPr/>
        </p:nvSpPr>
        <p:spPr>
          <a:xfrm>
            <a:off x="972820" y="2593975"/>
            <a:ext cx="7198360" cy="2122805"/>
          </a:xfrm>
          <a:prstGeom prst="rect">
            <a:avLst/>
          </a:prstGeom>
          <a:noFill/>
        </p:spPr>
        <p:txBody>
          <a:bodyPr wrap="none" rtlCol="0">
            <a:spAutoFit/>
          </a:bodyPr>
          <a:p>
            <a:pPr algn="l"/>
            <a:r>
              <a:rPr lang="zh-CN" altLang="en-US" sz="4400"/>
              <a:t>信息中心高要校区报修</a:t>
            </a:r>
            <a:r>
              <a:rPr lang="en-US" altLang="zh-CN" sz="4400"/>
              <a:t>QQ</a:t>
            </a:r>
            <a:r>
              <a:rPr lang="zh-CN" altLang="en-US" sz="4400"/>
              <a:t>群</a:t>
            </a:r>
            <a:endParaRPr lang="zh-CN" altLang="en-US" sz="4400"/>
          </a:p>
          <a:p>
            <a:pPr algn="l"/>
            <a:endParaRPr lang="zh-CN" altLang="en-US" sz="4400"/>
          </a:p>
          <a:p>
            <a:pPr algn="ctr"/>
            <a:r>
              <a:rPr lang="zh-CN" altLang="en-US" sz="4400"/>
              <a:t>653063290</a:t>
            </a:r>
            <a:endParaRPr lang="zh-CN" altLang="en-US" sz="4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100000">
              <a:schemeClr val="bg1">
                <a:lumMod val="85000"/>
              </a:schemeClr>
            </a:gs>
          </a:gsLst>
          <a:lin ang="5400000" scaled="0"/>
        </a:gradFill>
        <a:effectLst/>
      </p:bgPr>
    </p:bg>
    <p:spTree>
      <p:nvGrpSpPr>
        <p:cNvPr id="1" name=""/>
        <p:cNvGrpSpPr/>
        <p:nvPr/>
      </p:nvGrpSpPr>
      <p:grpSpPr/>
      <p:pic>
        <p:nvPicPr>
          <p:cNvPr id="21509" name="图片 326661" descr="触摸电脑开关 拷贝"/>
          <p:cNvPicPr>
            <a:picLocks noChangeAspect="1"/>
          </p:cNvPicPr>
          <p:nvPr/>
        </p:nvPicPr>
        <p:blipFill>
          <a:blip r:embed="rId1"/>
          <a:stretch>
            <a:fillRect/>
          </a:stretch>
        </p:blipFill>
        <p:spPr>
          <a:xfrm>
            <a:off x="0" y="4044950"/>
            <a:ext cx="4690745" cy="2813050"/>
          </a:xfrm>
          <a:prstGeom prst="rect">
            <a:avLst/>
          </a:prstGeom>
          <a:noFill/>
          <a:ln w="9525">
            <a:noFill/>
          </a:ln>
        </p:spPr>
      </p:pic>
      <p:pic>
        <p:nvPicPr>
          <p:cNvPr id="55300" name="图片 55299" descr="IMG_20170902_093843"/>
          <p:cNvPicPr>
            <a:picLocks noChangeAspect="1"/>
          </p:cNvPicPr>
          <p:nvPr/>
        </p:nvPicPr>
        <p:blipFill>
          <a:blip r:embed="rId2"/>
          <a:srcRect t="19075" b="2431"/>
          <a:stretch>
            <a:fillRect/>
          </a:stretch>
        </p:blipFill>
        <p:spPr>
          <a:xfrm>
            <a:off x="4618038" y="4044633"/>
            <a:ext cx="4525962" cy="2665412"/>
          </a:xfrm>
          <a:prstGeom prst="rect">
            <a:avLst/>
          </a:prstGeom>
          <a:noFill/>
          <a:ln w="9525">
            <a:noFill/>
          </a:ln>
        </p:spPr>
      </p:pic>
      <p:sp>
        <p:nvSpPr>
          <p:cNvPr id="2" name="椭圆 1"/>
          <p:cNvSpPr/>
          <p:nvPr/>
        </p:nvSpPr>
        <p:spPr>
          <a:xfrm>
            <a:off x="347345" y="4432300"/>
            <a:ext cx="782320" cy="834390"/>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cxnSp>
        <p:nvCxnSpPr>
          <p:cNvPr id="4" name="直接箭头连接符 3"/>
          <p:cNvCxnSpPr>
            <a:endCxn id="2" idx="0"/>
          </p:cNvCxnSpPr>
          <p:nvPr/>
        </p:nvCxnSpPr>
        <p:spPr>
          <a:xfrm>
            <a:off x="725170" y="3272155"/>
            <a:ext cx="13335" cy="116014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4854575" y="4432300"/>
            <a:ext cx="782320" cy="834390"/>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cxnSp>
        <p:nvCxnSpPr>
          <p:cNvPr id="6" name="直接箭头连接符 5"/>
          <p:cNvCxnSpPr>
            <a:endCxn id="5" idx="0"/>
          </p:cNvCxnSpPr>
          <p:nvPr/>
        </p:nvCxnSpPr>
        <p:spPr>
          <a:xfrm>
            <a:off x="5232400" y="3272155"/>
            <a:ext cx="13335" cy="116014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82880" y="2903855"/>
            <a:ext cx="1097280" cy="368300"/>
          </a:xfrm>
          <a:prstGeom prst="rect">
            <a:avLst/>
          </a:prstGeom>
          <a:noFill/>
        </p:spPr>
        <p:txBody>
          <a:bodyPr wrap="none" rtlCol="0">
            <a:spAutoFit/>
          </a:bodyPr>
          <a:p>
            <a:r>
              <a:rPr lang="zh-CN" altLang="en-US" b="1"/>
              <a:t>上课按钮</a:t>
            </a:r>
            <a:endParaRPr lang="zh-CN" altLang="en-US" b="1"/>
          </a:p>
        </p:txBody>
      </p:sp>
      <p:sp>
        <p:nvSpPr>
          <p:cNvPr id="8" name="文本框 7"/>
          <p:cNvSpPr txBox="1"/>
          <p:nvPr/>
        </p:nvSpPr>
        <p:spPr>
          <a:xfrm>
            <a:off x="4690110" y="2903855"/>
            <a:ext cx="1097280" cy="368300"/>
          </a:xfrm>
          <a:prstGeom prst="rect">
            <a:avLst/>
          </a:prstGeom>
          <a:noFill/>
        </p:spPr>
        <p:txBody>
          <a:bodyPr wrap="none" rtlCol="0">
            <a:spAutoFit/>
          </a:bodyPr>
          <a:p>
            <a:r>
              <a:rPr lang="zh-CN" altLang="en-US" b="1"/>
              <a:t>上课按钮</a:t>
            </a:r>
            <a:endParaRPr lang="zh-CN" altLang="en-US" b="1"/>
          </a:p>
        </p:txBody>
      </p:sp>
      <p:sp>
        <p:nvSpPr>
          <p:cNvPr id="9" name="椭圆 8"/>
          <p:cNvSpPr/>
          <p:nvPr/>
        </p:nvSpPr>
        <p:spPr>
          <a:xfrm>
            <a:off x="1591310" y="4432300"/>
            <a:ext cx="782320" cy="834390"/>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sp>
        <p:nvSpPr>
          <p:cNvPr id="10" name="椭圆 9"/>
          <p:cNvSpPr/>
          <p:nvPr/>
        </p:nvSpPr>
        <p:spPr>
          <a:xfrm>
            <a:off x="5636895" y="4533265"/>
            <a:ext cx="638810" cy="733425"/>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sp>
        <p:nvSpPr>
          <p:cNvPr id="11" name="椭圆 10"/>
          <p:cNvSpPr/>
          <p:nvPr/>
        </p:nvSpPr>
        <p:spPr>
          <a:xfrm>
            <a:off x="2265680" y="5602605"/>
            <a:ext cx="782320" cy="834390"/>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sp>
        <p:nvSpPr>
          <p:cNvPr id="12" name="椭圆 11"/>
          <p:cNvSpPr/>
          <p:nvPr/>
        </p:nvSpPr>
        <p:spPr>
          <a:xfrm>
            <a:off x="6275705" y="4533265"/>
            <a:ext cx="638810" cy="733425"/>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sp>
        <p:nvSpPr>
          <p:cNvPr id="13" name="圆角矩形 12"/>
          <p:cNvSpPr/>
          <p:nvPr/>
        </p:nvSpPr>
        <p:spPr>
          <a:xfrm>
            <a:off x="190500" y="5488305"/>
            <a:ext cx="2073275" cy="1043305"/>
          </a:xfrm>
          <a:prstGeom prst="roundRect">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sp>
        <p:nvSpPr>
          <p:cNvPr id="14" name="圆角矩形 13"/>
          <p:cNvSpPr/>
          <p:nvPr/>
        </p:nvSpPr>
        <p:spPr>
          <a:xfrm>
            <a:off x="4854575" y="5393690"/>
            <a:ext cx="2073275" cy="1043305"/>
          </a:xfrm>
          <a:prstGeom prst="roundRect">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cxnSp>
        <p:nvCxnSpPr>
          <p:cNvPr id="17" name="直接箭头连接符 16"/>
          <p:cNvCxnSpPr/>
          <p:nvPr/>
        </p:nvCxnSpPr>
        <p:spPr>
          <a:xfrm>
            <a:off x="2619375" y="3898265"/>
            <a:ext cx="19685" cy="16941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a:off x="1988820" y="2593975"/>
            <a:ext cx="7620" cy="18383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a:off x="5963285" y="2737485"/>
            <a:ext cx="3175" cy="18218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6591935" y="3702685"/>
            <a:ext cx="10160" cy="8305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329690" y="2225675"/>
            <a:ext cx="1325880" cy="368300"/>
          </a:xfrm>
          <a:prstGeom prst="rect">
            <a:avLst/>
          </a:prstGeom>
          <a:noFill/>
        </p:spPr>
        <p:txBody>
          <a:bodyPr wrap="square" rtlCol="0">
            <a:spAutoFit/>
          </a:bodyPr>
          <a:p>
            <a:r>
              <a:rPr lang="zh-CN" altLang="en-US" b="1"/>
              <a:t>投影机开关</a:t>
            </a:r>
            <a:endParaRPr lang="zh-CN" altLang="en-US" b="1"/>
          </a:p>
        </p:txBody>
      </p:sp>
      <p:sp>
        <p:nvSpPr>
          <p:cNvPr id="22" name="文本框 21"/>
          <p:cNvSpPr txBox="1"/>
          <p:nvPr/>
        </p:nvSpPr>
        <p:spPr>
          <a:xfrm>
            <a:off x="5245735" y="2291080"/>
            <a:ext cx="1325880" cy="368300"/>
          </a:xfrm>
          <a:prstGeom prst="rect">
            <a:avLst/>
          </a:prstGeom>
          <a:noFill/>
        </p:spPr>
        <p:txBody>
          <a:bodyPr wrap="none" rtlCol="0">
            <a:spAutoFit/>
          </a:bodyPr>
          <a:p>
            <a:r>
              <a:rPr lang="zh-CN" altLang="en-US" b="1"/>
              <a:t>投影机开关</a:t>
            </a:r>
            <a:endParaRPr lang="zh-CN" altLang="en-US" b="1"/>
          </a:p>
        </p:txBody>
      </p:sp>
      <p:sp>
        <p:nvSpPr>
          <p:cNvPr id="23" name="文本框 22"/>
          <p:cNvSpPr txBox="1"/>
          <p:nvPr/>
        </p:nvSpPr>
        <p:spPr>
          <a:xfrm>
            <a:off x="2080895" y="3529965"/>
            <a:ext cx="1097280" cy="368300"/>
          </a:xfrm>
          <a:prstGeom prst="rect">
            <a:avLst/>
          </a:prstGeom>
          <a:noFill/>
        </p:spPr>
        <p:txBody>
          <a:bodyPr wrap="square" rtlCol="0">
            <a:spAutoFit/>
          </a:bodyPr>
          <a:p>
            <a:r>
              <a:rPr lang="zh-CN" altLang="en-US" b="1"/>
              <a:t>电脑开关</a:t>
            </a:r>
            <a:endParaRPr lang="zh-CN" altLang="en-US" b="1"/>
          </a:p>
        </p:txBody>
      </p:sp>
      <p:sp>
        <p:nvSpPr>
          <p:cNvPr id="25" name="文本框 24"/>
          <p:cNvSpPr txBox="1"/>
          <p:nvPr/>
        </p:nvSpPr>
        <p:spPr>
          <a:xfrm>
            <a:off x="6046470" y="3334385"/>
            <a:ext cx="1097280" cy="368300"/>
          </a:xfrm>
          <a:prstGeom prst="rect">
            <a:avLst/>
          </a:prstGeom>
          <a:noFill/>
        </p:spPr>
        <p:txBody>
          <a:bodyPr wrap="square" rtlCol="0">
            <a:spAutoFit/>
          </a:bodyPr>
          <a:p>
            <a:r>
              <a:rPr lang="zh-CN" altLang="en-US" b="1"/>
              <a:t>电脑开关</a:t>
            </a:r>
            <a:endParaRPr lang="zh-CN" altLang="en-US" b="1"/>
          </a:p>
        </p:txBody>
      </p:sp>
      <p:cxnSp>
        <p:nvCxnSpPr>
          <p:cNvPr id="27" name="肘形连接符 26"/>
          <p:cNvCxnSpPr/>
          <p:nvPr/>
        </p:nvCxnSpPr>
        <p:spPr>
          <a:xfrm rot="5400000">
            <a:off x="934720" y="3552190"/>
            <a:ext cx="2437765" cy="1877695"/>
          </a:xfrm>
          <a:prstGeom prst="bentConnector3">
            <a:avLst>
              <a:gd name="adj1" fmla="val 286"/>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3086100" y="3161665"/>
            <a:ext cx="1097280" cy="368300"/>
          </a:xfrm>
          <a:prstGeom prst="rect">
            <a:avLst/>
          </a:prstGeom>
          <a:noFill/>
        </p:spPr>
        <p:txBody>
          <a:bodyPr wrap="none" rtlCol="0">
            <a:spAutoFit/>
          </a:bodyPr>
          <a:p>
            <a:r>
              <a:rPr lang="zh-CN" altLang="en-US" b="1"/>
              <a:t>视频信号</a:t>
            </a:r>
            <a:endParaRPr lang="zh-CN" altLang="en-US" b="1"/>
          </a:p>
        </p:txBody>
      </p:sp>
      <p:cxnSp>
        <p:nvCxnSpPr>
          <p:cNvPr id="29" name="肘形连接符 28"/>
          <p:cNvCxnSpPr>
            <a:endCxn id="14" idx="3"/>
          </p:cNvCxnSpPr>
          <p:nvPr/>
        </p:nvCxnSpPr>
        <p:spPr>
          <a:xfrm rot="5400000">
            <a:off x="6073775" y="4151630"/>
            <a:ext cx="2617470" cy="909955"/>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7239000" y="2903855"/>
            <a:ext cx="1097280" cy="368300"/>
          </a:xfrm>
          <a:prstGeom prst="rect">
            <a:avLst/>
          </a:prstGeom>
          <a:noFill/>
        </p:spPr>
        <p:txBody>
          <a:bodyPr wrap="none" rtlCol="0">
            <a:spAutoFit/>
          </a:bodyPr>
          <a:p>
            <a:r>
              <a:rPr lang="zh-CN" altLang="en-US" b="1"/>
              <a:t>视频信号</a:t>
            </a:r>
            <a:endParaRPr lang="zh-CN" altLang="en-US" b="1"/>
          </a:p>
        </p:txBody>
      </p:sp>
      <p:sp>
        <p:nvSpPr>
          <p:cNvPr id="31" name="文本框 30"/>
          <p:cNvSpPr txBox="1"/>
          <p:nvPr/>
        </p:nvSpPr>
        <p:spPr>
          <a:xfrm>
            <a:off x="2655570" y="638175"/>
            <a:ext cx="3535680" cy="768350"/>
          </a:xfrm>
          <a:prstGeom prst="rect">
            <a:avLst/>
          </a:prstGeom>
          <a:noFill/>
        </p:spPr>
        <p:txBody>
          <a:bodyPr wrap="none" rtlCol="0">
            <a:spAutoFit/>
          </a:bodyPr>
          <a:p>
            <a:r>
              <a:rPr lang="zh-CN" altLang="en-US" sz="4400">
                <a:solidFill>
                  <a:schemeClr val="bg1"/>
                </a:solidFill>
                <a:latin typeface="+mj-ea"/>
                <a:ea typeface="+mj-ea"/>
              </a:rPr>
              <a:t>中控面板界面</a:t>
            </a:r>
            <a:endParaRPr lang="zh-CN" altLang="en-US" sz="4400">
              <a:solidFill>
                <a:schemeClr val="bg1"/>
              </a:solidFill>
              <a:latin typeface="+mj-ea"/>
              <a:ea typeface="+mj-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100000">
              <a:schemeClr val="bg1">
                <a:lumMod val="85000"/>
              </a:schemeClr>
            </a:gs>
          </a:gsLst>
          <a:lin ang="5400000" scaled="0"/>
        </a:gradFill>
        <a:effectLst/>
      </p:bgPr>
    </p:bg>
    <p:spTree>
      <p:nvGrpSpPr>
        <p:cNvPr id="1" name=""/>
        <p:cNvGrpSpPr/>
        <p:nvPr/>
      </p:nvGrpSpPr>
      <p:grpSpPr/>
      <p:pic>
        <p:nvPicPr>
          <p:cNvPr id="4" name="图片 3" descr="IMG_20220919_182959"/>
          <p:cNvPicPr>
            <a:picLocks noChangeAspect="1"/>
          </p:cNvPicPr>
          <p:nvPr/>
        </p:nvPicPr>
        <p:blipFill>
          <a:blip r:embed="rId1"/>
          <a:stretch>
            <a:fillRect/>
          </a:stretch>
        </p:blipFill>
        <p:spPr>
          <a:xfrm>
            <a:off x="0" y="2580640"/>
            <a:ext cx="5702935" cy="4277360"/>
          </a:xfrm>
          <a:prstGeom prst="rect">
            <a:avLst/>
          </a:prstGeom>
        </p:spPr>
      </p:pic>
      <p:sp>
        <p:nvSpPr>
          <p:cNvPr id="7" name="流程图: 联系 6"/>
          <p:cNvSpPr/>
          <p:nvPr/>
        </p:nvSpPr>
        <p:spPr>
          <a:xfrm>
            <a:off x="3893820" y="4340860"/>
            <a:ext cx="873125" cy="678180"/>
          </a:xfrm>
          <a:prstGeom prst="flowChartConnector">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4892040" y="1991360"/>
            <a:ext cx="1783080" cy="368300"/>
          </a:xfrm>
          <a:prstGeom prst="rect">
            <a:avLst/>
          </a:prstGeom>
          <a:noFill/>
        </p:spPr>
        <p:txBody>
          <a:bodyPr wrap="none" rtlCol="0">
            <a:spAutoFit/>
          </a:bodyPr>
          <a:p>
            <a:r>
              <a:rPr lang="zh-CN" altLang="en-US" b="1">
                <a:solidFill>
                  <a:schemeClr val="tx1"/>
                </a:solidFill>
              </a:rPr>
              <a:t>投影幕升降开关</a:t>
            </a:r>
            <a:endParaRPr lang="zh-CN" altLang="en-US" b="1">
              <a:solidFill>
                <a:schemeClr val="tx1"/>
              </a:solidFill>
            </a:endParaRPr>
          </a:p>
        </p:txBody>
      </p:sp>
      <p:sp>
        <p:nvSpPr>
          <p:cNvPr id="11" name="椭圆 10"/>
          <p:cNvSpPr/>
          <p:nvPr/>
        </p:nvSpPr>
        <p:spPr>
          <a:xfrm>
            <a:off x="3893820" y="5187950"/>
            <a:ext cx="1160145" cy="121285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650240" y="5252085"/>
            <a:ext cx="1554480" cy="368300"/>
          </a:xfrm>
          <a:prstGeom prst="rect">
            <a:avLst/>
          </a:prstGeom>
          <a:noFill/>
        </p:spPr>
        <p:txBody>
          <a:bodyPr wrap="none" rtlCol="0">
            <a:spAutoFit/>
          </a:bodyPr>
          <a:p>
            <a:r>
              <a:rPr lang="zh-CN" altLang="en-US" b="1"/>
              <a:t>投影机遥控器</a:t>
            </a:r>
            <a:endParaRPr lang="zh-CN" altLang="en-US" b="1"/>
          </a:p>
        </p:txBody>
      </p:sp>
      <p:sp>
        <p:nvSpPr>
          <p:cNvPr id="14" name="椭圆 13"/>
          <p:cNvSpPr/>
          <p:nvPr/>
        </p:nvSpPr>
        <p:spPr>
          <a:xfrm>
            <a:off x="3293745" y="2776220"/>
            <a:ext cx="600075" cy="106934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2473325" y="1664970"/>
            <a:ext cx="2240280" cy="368300"/>
          </a:xfrm>
          <a:prstGeom prst="rect">
            <a:avLst/>
          </a:prstGeom>
          <a:noFill/>
        </p:spPr>
        <p:txBody>
          <a:bodyPr wrap="none" rtlCol="0">
            <a:spAutoFit/>
          </a:bodyPr>
          <a:p>
            <a:r>
              <a:rPr lang="zh-CN" altLang="en-US" b="1"/>
              <a:t>无线麦克风接收天线</a:t>
            </a:r>
            <a:endParaRPr lang="zh-CN" altLang="en-US" b="1"/>
          </a:p>
        </p:txBody>
      </p:sp>
      <p:sp>
        <p:nvSpPr>
          <p:cNvPr id="20" name="文本框 19"/>
          <p:cNvSpPr txBox="1"/>
          <p:nvPr/>
        </p:nvSpPr>
        <p:spPr>
          <a:xfrm>
            <a:off x="1407160" y="570230"/>
            <a:ext cx="6329680" cy="768350"/>
          </a:xfrm>
          <a:prstGeom prst="rect">
            <a:avLst/>
          </a:prstGeom>
          <a:noFill/>
        </p:spPr>
        <p:txBody>
          <a:bodyPr wrap="none" rtlCol="0">
            <a:spAutoFit/>
          </a:bodyPr>
          <a:p>
            <a:r>
              <a:rPr lang="zh-CN" altLang="en-US" sz="4400">
                <a:solidFill>
                  <a:schemeClr val="bg1"/>
                </a:solidFill>
                <a:latin typeface="+mj-ea"/>
                <a:ea typeface="+mj-ea"/>
              </a:rPr>
              <a:t>多媒体教室机柜外观说明</a:t>
            </a:r>
            <a:endParaRPr lang="zh-CN" altLang="en-US" sz="4400">
              <a:solidFill>
                <a:schemeClr val="bg1"/>
              </a:solidFill>
              <a:latin typeface="+mj-ea"/>
              <a:ea typeface="+mj-ea"/>
            </a:endParaRPr>
          </a:p>
        </p:txBody>
      </p:sp>
      <p:cxnSp>
        <p:nvCxnSpPr>
          <p:cNvPr id="22" name="直接箭头连接符 21"/>
          <p:cNvCxnSpPr/>
          <p:nvPr/>
        </p:nvCxnSpPr>
        <p:spPr>
          <a:xfrm>
            <a:off x="3593465" y="2033270"/>
            <a:ext cx="0" cy="7429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肘形连接符 22"/>
          <p:cNvCxnSpPr/>
          <p:nvPr/>
        </p:nvCxnSpPr>
        <p:spPr>
          <a:xfrm rot="5400000">
            <a:off x="3848100" y="2841625"/>
            <a:ext cx="1981200" cy="1016635"/>
          </a:xfrm>
          <a:prstGeom prst="bentConnector3">
            <a:avLst>
              <a:gd name="adj1" fmla="val 50016"/>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2204720" y="5436235"/>
            <a:ext cx="178625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100000">
              <a:schemeClr val="bg1">
                <a:lumMod val="85000"/>
              </a:schemeClr>
            </a:gs>
          </a:gsLst>
          <a:lin ang="5400000" scaled="0"/>
        </a:gradFill>
        <a:effectLst/>
      </p:bgPr>
    </p:bg>
    <p:spTree>
      <p:nvGrpSpPr>
        <p:cNvPr id="1" name=""/>
        <p:cNvGrpSpPr/>
        <p:nvPr/>
      </p:nvGrpSpPr>
      <p:grpSpPr/>
      <p:pic>
        <p:nvPicPr>
          <p:cNvPr id="22537" name="图片 22536"/>
          <p:cNvPicPr>
            <a:picLocks noChangeAspect="1"/>
          </p:cNvPicPr>
          <p:nvPr/>
        </p:nvPicPr>
        <p:blipFill>
          <a:blip r:embed="rId1"/>
          <a:stretch>
            <a:fillRect/>
          </a:stretch>
        </p:blipFill>
        <p:spPr>
          <a:xfrm>
            <a:off x="419735" y="2758440"/>
            <a:ext cx="5749925" cy="4099560"/>
          </a:xfrm>
          <a:prstGeom prst="rect">
            <a:avLst/>
          </a:prstGeom>
          <a:noFill/>
          <a:ln w="9525">
            <a:noFill/>
          </a:ln>
        </p:spPr>
      </p:pic>
      <p:pic>
        <p:nvPicPr>
          <p:cNvPr id="21" name="图片 20" descr="1663584162679"/>
          <p:cNvPicPr>
            <a:picLocks noChangeAspect="1"/>
          </p:cNvPicPr>
          <p:nvPr/>
        </p:nvPicPr>
        <p:blipFill>
          <a:blip r:embed="rId2"/>
          <a:stretch>
            <a:fillRect/>
          </a:stretch>
        </p:blipFill>
        <p:spPr>
          <a:xfrm>
            <a:off x="6638925" y="3613150"/>
            <a:ext cx="2453005" cy="3271520"/>
          </a:xfrm>
          <a:prstGeom prst="rect">
            <a:avLst/>
          </a:prstGeom>
        </p:spPr>
      </p:pic>
      <p:sp>
        <p:nvSpPr>
          <p:cNvPr id="25" name="文本框 24"/>
          <p:cNvSpPr txBox="1"/>
          <p:nvPr/>
        </p:nvSpPr>
        <p:spPr>
          <a:xfrm>
            <a:off x="7189470" y="3244850"/>
            <a:ext cx="1351280" cy="368300"/>
          </a:xfrm>
          <a:prstGeom prst="rect">
            <a:avLst/>
          </a:prstGeom>
          <a:noFill/>
        </p:spPr>
        <p:txBody>
          <a:bodyPr wrap="none" rtlCol="0">
            <a:spAutoFit/>
          </a:bodyPr>
          <a:p>
            <a:r>
              <a:rPr lang="en-US" altLang="zh-CN" b="1"/>
              <a:t>USB</a:t>
            </a:r>
            <a:r>
              <a:rPr lang="zh-CN" altLang="en-US" b="1"/>
              <a:t>外接线</a:t>
            </a:r>
            <a:endParaRPr lang="zh-CN" altLang="en-US" b="1"/>
          </a:p>
        </p:txBody>
      </p:sp>
      <p:sp>
        <p:nvSpPr>
          <p:cNvPr id="4" name="椭圆 3"/>
          <p:cNvSpPr/>
          <p:nvPr/>
        </p:nvSpPr>
        <p:spPr>
          <a:xfrm>
            <a:off x="2381250" y="4054475"/>
            <a:ext cx="469265" cy="651510"/>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cxnSp>
        <p:nvCxnSpPr>
          <p:cNvPr id="5" name="直接箭头连接符 4"/>
          <p:cNvCxnSpPr/>
          <p:nvPr/>
        </p:nvCxnSpPr>
        <p:spPr>
          <a:xfrm>
            <a:off x="2609215" y="2555240"/>
            <a:ext cx="6350" cy="14941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911350" y="2181860"/>
            <a:ext cx="1402080" cy="368300"/>
          </a:xfrm>
          <a:prstGeom prst="rect">
            <a:avLst/>
          </a:prstGeom>
          <a:noFill/>
        </p:spPr>
        <p:txBody>
          <a:bodyPr wrap="none" rtlCol="0">
            <a:spAutoFit/>
          </a:bodyPr>
          <a:p>
            <a:r>
              <a:rPr lang="en-US" altLang="zh-CN" b="1"/>
              <a:t>USB</a:t>
            </a:r>
            <a:r>
              <a:rPr lang="zh-CN" altLang="en-US" b="1"/>
              <a:t>接口</a:t>
            </a:r>
            <a:r>
              <a:rPr lang="en-US" altLang="zh-CN" b="1"/>
              <a:t>X2</a:t>
            </a:r>
            <a:endParaRPr lang="en-US" altLang="zh-CN" b="1"/>
          </a:p>
        </p:txBody>
      </p:sp>
      <p:sp>
        <p:nvSpPr>
          <p:cNvPr id="20" name="文本框 19"/>
          <p:cNvSpPr txBox="1"/>
          <p:nvPr/>
        </p:nvSpPr>
        <p:spPr>
          <a:xfrm>
            <a:off x="1407160" y="546735"/>
            <a:ext cx="6329680" cy="768350"/>
          </a:xfrm>
          <a:prstGeom prst="rect">
            <a:avLst/>
          </a:prstGeom>
          <a:noFill/>
        </p:spPr>
        <p:txBody>
          <a:bodyPr wrap="none" rtlCol="0">
            <a:spAutoFit/>
          </a:bodyPr>
          <a:p>
            <a:r>
              <a:rPr lang="zh-CN" altLang="en-US" sz="4400">
                <a:solidFill>
                  <a:schemeClr val="bg1"/>
                </a:solidFill>
                <a:latin typeface="+mj-ea"/>
                <a:ea typeface="+mj-ea"/>
              </a:rPr>
              <a:t>多媒体教室机柜外观说明</a:t>
            </a:r>
            <a:endParaRPr lang="zh-CN" altLang="en-US" sz="4400">
              <a:solidFill>
                <a:schemeClr val="bg1"/>
              </a:solidFill>
              <a:latin typeface="+mj-ea"/>
              <a:ea typeface="+mj-ea"/>
            </a:endParaRPr>
          </a:p>
        </p:txBody>
      </p:sp>
      <p:sp>
        <p:nvSpPr>
          <p:cNvPr id="7" name="椭圆 6"/>
          <p:cNvSpPr/>
          <p:nvPr/>
        </p:nvSpPr>
        <p:spPr>
          <a:xfrm>
            <a:off x="5334635" y="3637280"/>
            <a:ext cx="873125" cy="768985"/>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cxnSp>
        <p:nvCxnSpPr>
          <p:cNvPr id="9" name="直接箭头连接符 8"/>
          <p:cNvCxnSpPr/>
          <p:nvPr/>
        </p:nvCxnSpPr>
        <p:spPr>
          <a:xfrm>
            <a:off x="5771515" y="2450465"/>
            <a:ext cx="0" cy="118681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765675" y="2082165"/>
            <a:ext cx="2011680" cy="368300"/>
          </a:xfrm>
          <a:prstGeom prst="rect">
            <a:avLst/>
          </a:prstGeom>
          <a:noFill/>
        </p:spPr>
        <p:txBody>
          <a:bodyPr wrap="none" rtlCol="0">
            <a:spAutoFit/>
          </a:bodyPr>
          <a:p>
            <a:r>
              <a:rPr lang="zh-CN" altLang="en-US" b="1"/>
              <a:t>电脑开关应急按钮</a:t>
            </a:r>
            <a:endParaRPr lang="zh-CN" altLang="en-US"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100000">
              <a:schemeClr val="bg1">
                <a:lumMod val="85000"/>
              </a:schemeClr>
            </a:gs>
          </a:gsLst>
          <a:lin ang="5400000" scaled="0"/>
        </a:gradFill>
        <a:effectLst/>
      </p:bgPr>
    </p:bg>
    <p:spTree>
      <p:nvGrpSpPr>
        <p:cNvPr id="1" name=""/>
        <p:cNvGrpSpPr/>
        <p:nvPr/>
      </p:nvGrpSpPr>
      <p:grpSpPr/>
      <p:pic>
        <p:nvPicPr>
          <p:cNvPr id="2" name="图片 1" descr="IMG_20220919_183041"/>
          <p:cNvPicPr>
            <a:picLocks noChangeAspect="1"/>
          </p:cNvPicPr>
          <p:nvPr/>
        </p:nvPicPr>
        <p:blipFill>
          <a:blip r:embed="rId1"/>
          <a:stretch>
            <a:fillRect/>
          </a:stretch>
        </p:blipFill>
        <p:spPr>
          <a:xfrm>
            <a:off x="474980" y="2340610"/>
            <a:ext cx="3403600" cy="4538980"/>
          </a:xfrm>
          <a:prstGeom prst="rect">
            <a:avLst/>
          </a:prstGeom>
        </p:spPr>
      </p:pic>
      <p:pic>
        <p:nvPicPr>
          <p:cNvPr id="3" name="图片 2" descr="IMG_20220919_183049"/>
          <p:cNvPicPr>
            <a:picLocks noChangeAspect="1"/>
          </p:cNvPicPr>
          <p:nvPr/>
        </p:nvPicPr>
        <p:blipFill>
          <a:blip r:embed="rId2"/>
          <a:stretch>
            <a:fillRect/>
          </a:stretch>
        </p:blipFill>
        <p:spPr>
          <a:xfrm>
            <a:off x="5233670" y="2298065"/>
            <a:ext cx="3435985" cy="4581525"/>
          </a:xfrm>
          <a:prstGeom prst="rect">
            <a:avLst/>
          </a:prstGeom>
        </p:spPr>
      </p:pic>
      <p:sp>
        <p:nvSpPr>
          <p:cNvPr id="4" name="椭圆 3"/>
          <p:cNvSpPr/>
          <p:nvPr/>
        </p:nvSpPr>
        <p:spPr>
          <a:xfrm>
            <a:off x="1903095" y="4679950"/>
            <a:ext cx="548005" cy="508635"/>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cxnSp>
        <p:nvCxnSpPr>
          <p:cNvPr id="5" name="肘形连接符 4"/>
          <p:cNvCxnSpPr>
            <a:endCxn id="4" idx="2"/>
          </p:cNvCxnSpPr>
          <p:nvPr/>
        </p:nvCxnSpPr>
        <p:spPr>
          <a:xfrm rot="5400000" flipV="1">
            <a:off x="1100455" y="4131945"/>
            <a:ext cx="1010920" cy="593725"/>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77215" y="3555365"/>
            <a:ext cx="1325880" cy="368300"/>
          </a:xfrm>
          <a:prstGeom prst="rect">
            <a:avLst/>
          </a:prstGeom>
          <a:noFill/>
        </p:spPr>
        <p:txBody>
          <a:bodyPr wrap="none" rtlCol="0">
            <a:spAutoFit/>
          </a:bodyPr>
          <a:p>
            <a:r>
              <a:rPr lang="zh-CN" altLang="en-US" b="1"/>
              <a:t>电量指示灯</a:t>
            </a:r>
            <a:endParaRPr lang="zh-CN" altLang="en-US" b="1"/>
          </a:p>
        </p:txBody>
      </p:sp>
      <p:sp>
        <p:nvSpPr>
          <p:cNvPr id="7" name="椭圆 6"/>
          <p:cNvSpPr/>
          <p:nvPr/>
        </p:nvSpPr>
        <p:spPr>
          <a:xfrm>
            <a:off x="6828155" y="4679950"/>
            <a:ext cx="403860" cy="351790"/>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cxnSp>
        <p:nvCxnSpPr>
          <p:cNvPr id="8" name="肘形连接符 7"/>
          <p:cNvCxnSpPr>
            <a:endCxn id="7" idx="2"/>
          </p:cNvCxnSpPr>
          <p:nvPr/>
        </p:nvCxnSpPr>
        <p:spPr>
          <a:xfrm>
            <a:off x="6042025" y="4314825"/>
            <a:ext cx="786130" cy="541020"/>
          </a:xfrm>
          <a:prstGeom prst="bentConnector3">
            <a:avLst>
              <a:gd name="adj1" fmla="val 32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370195" y="3946525"/>
            <a:ext cx="1325880" cy="368300"/>
          </a:xfrm>
          <a:prstGeom prst="rect">
            <a:avLst/>
          </a:prstGeom>
          <a:noFill/>
        </p:spPr>
        <p:txBody>
          <a:bodyPr wrap="none" rtlCol="0">
            <a:spAutoFit/>
          </a:bodyPr>
          <a:p>
            <a:r>
              <a:rPr lang="zh-CN" altLang="en-US" b="1"/>
              <a:t>麦克风开关</a:t>
            </a:r>
            <a:endParaRPr lang="zh-CN" altLang="en-US" b="1"/>
          </a:p>
        </p:txBody>
      </p:sp>
      <p:sp>
        <p:nvSpPr>
          <p:cNvPr id="10" name="椭圆 9"/>
          <p:cNvSpPr/>
          <p:nvPr/>
        </p:nvSpPr>
        <p:spPr>
          <a:xfrm>
            <a:off x="6828155" y="5188585"/>
            <a:ext cx="403860" cy="852805"/>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cxnSp>
        <p:nvCxnSpPr>
          <p:cNvPr id="11" name="肘形连接符 10"/>
          <p:cNvCxnSpPr>
            <a:endCxn id="10" idx="6"/>
          </p:cNvCxnSpPr>
          <p:nvPr/>
        </p:nvCxnSpPr>
        <p:spPr>
          <a:xfrm rot="5400000">
            <a:off x="7164070" y="4787265"/>
            <a:ext cx="895985" cy="759460"/>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7470140" y="4351020"/>
            <a:ext cx="1097280" cy="368300"/>
          </a:xfrm>
          <a:prstGeom prst="rect">
            <a:avLst/>
          </a:prstGeom>
          <a:noFill/>
        </p:spPr>
        <p:txBody>
          <a:bodyPr wrap="none" rtlCol="0">
            <a:spAutoFit/>
          </a:bodyPr>
          <a:p>
            <a:r>
              <a:rPr lang="zh-CN" altLang="en-US" b="1"/>
              <a:t>音量调整</a:t>
            </a:r>
            <a:endParaRPr lang="zh-CN" altLang="en-US" b="1"/>
          </a:p>
        </p:txBody>
      </p:sp>
      <p:sp>
        <p:nvSpPr>
          <p:cNvPr id="14" name="文本框 13"/>
          <p:cNvSpPr txBox="1"/>
          <p:nvPr/>
        </p:nvSpPr>
        <p:spPr>
          <a:xfrm>
            <a:off x="1407160" y="410845"/>
            <a:ext cx="6329680" cy="768350"/>
          </a:xfrm>
          <a:prstGeom prst="rect">
            <a:avLst/>
          </a:prstGeom>
          <a:noFill/>
        </p:spPr>
        <p:txBody>
          <a:bodyPr wrap="none" rtlCol="0">
            <a:spAutoFit/>
          </a:bodyPr>
          <a:p>
            <a:r>
              <a:rPr lang="zh-CN" altLang="en-US" sz="4400" b="1">
                <a:solidFill>
                  <a:schemeClr val="bg1"/>
                </a:solidFill>
              </a:rPr>
              <a:t>无线麦克风外观及功能键</a:t>
            </a:r>
            <a:endParaRPr lang="zh-CN" altLang="en-US" sz="4400" b="1">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100000">
              <a:schemeClr val="bg1">
                <a:lumMod val="85000"/>
              </a:schemeClr>
            </a:gs>
          </a:gsLst>
          <a:lin ang="5400000" scaled="0"/>
        </a:gradFill>
        <a:effectLst/>
      </p:bgPr>
    </p:bg>
    <p:spTree>
      <p:nvGrpSpPr>
        <p:cNvPr id="1" name=""/>
        <p:cNvGrpSpPr/>
        <p:nvPr/>
      </p:nvGrpSpPr>
      <p:grpSpPr/>
      <p:pic>
        <p:nvPicPr>
          <p:cNvPr id="2" name="图片 1" descr="IMG_20220919_183026"/>
          <p:cNvPicPr>
            <a:picLocks noChangeAspect="1"/>
          </p:cNvPicPr>
          <p:nvPr/>
        </p:nvPicPr>
        <p:blipFill>
          <a:blip r:embed="rId1"/>
          <a:stretch>
            <a:fillRect/>
          </a:stretch>
        </p:blipFill>
        <p:spPr>
          <a:xfrm>
            <a:off x="0" y="0"/>
            <a:ext cx="5143500" cy="6858000"/>
          </a:xfrm>
          <a:prstGeom prst="rect">
            <a:avLst/>
          </a:prstGeom>
        </p:spPr>
      </p:pic>
      <p:sp>
        <p:nvSpPr>
          <p:cNvPr id="3" name="文本框 2"/>
          <p:cNvSpPr txBox="1"/>
          <p:nvPr/>
        </p:nvSpPr>
        <p:spPr>
          <a:xfrm>
            <a:off x="5143500" y="946150"/>
            <a:ext cx="4144645" cy="2122805"/>
          </a:xfrm>
          <a:prstGeom prst="rect">
            <a:avLst/>
          </a:prstGeom>
          <a:noFill/>
        </p:spPr>
        <p:txBody>
          <a:bodyPr wrap="square" rtlCol="0">
            <a:spAutoFit/>
          </a:bodyPr>
          <a:p>
            <a:pPr algn="ctr"/>
            <a:r>
              <a:rPr lang="zh-CN" altLang="en-US" sz="4400" b="1">
                <a:solidFill>
                  <a:schemeClr val="bg1"/>
                </a:solidFill>
              </a:rPr>
              <a:t>无线麦克风</a:t>
            </a:r>
            <a:endParaRPr lang="zh-CN" altLang="en-US" sz="4400" b="1">
              <a:solidFill>
                <a:schemeClr val="bg1"/>
              </a:solidFill>
            </a:endParaRPr>
          </a:p>
          <a:p>
            <a:pPr algn="ctr"/>
            <a:endParaRPr lang="zh-CN" altLang="en-US" sz="4400" b="1">
              <a:solidFill>
                <a:schemeClr val="bg1"/>
              </a:solidFill>
            </a:endParaRPr>
          </a:p>
          <a:p>
            <a:r>
              <a:rPr lang="zh-CN" altLang="en-US" sz="4400" b="1">
                <a:solidFill>
                  <a:schemeClr val="bg1"/>
                </a:solidFill>
              </a:rPr>
              <a:t>麦克风充电</a:t>
            </a:r>
            <a:r>
              <a:rPr lang="zh-CN" altLang="en-US" sz="4400" b="1">
                <a:solidFill>
                  <a:schemeClr val="bg1"/>
                </a:solidFill>
              </a:rPr>
              <a:t>盒子</a:t>
            </a:r>
            <a:endParaRPr lang="zh-CN" altLang="en-US" sz="4400" b="1">
              <a:solidFill>
                <a:schemeClr val="bg1"/>
              </a:solidFill>
            </a:endParaRPr>
          </a:p>
        </p:txBody>
      </p:sp>
      <p:sp>
        <p:nvSpPr>
          <p:cNvPr id="5" name="椭圆 4"/>
          <p:cNvSpPr/>
          <p:nvPr/>
        </p:nvSpPr>
        <p:spPr>
          <a:xfrm>
            <a:off x="1917700" y="3683000"/>
            <a:ext cx="428625" cy="415290"/>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sp>
        <p:nvSpPr>
          <p:cNvPr id="6" name="椭圆 5"/>
          <p:cNvSpPr/>
          <p:nvPr/>
        </p:nvSpPr>
        <p:spPr>
          <a:xfrm>
            <a:off x="3089275" y="4466590"/>
            <a:ext cx="428625" cy="415290"/>
          </a:xfrm>
          <a:prstGeom prst="ellipse">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p>
            <a:endParaRPr lang="zh-CN" altLang="en-US"/>
          </a:p>
        </p:txBody>
      </p:sp>
      <p:cxnSp>
        <p:nvCxnSpPr>
          <p:cNvPr id="7" name="直接箭头连接符 6"/>
          <p:cNvCxnSpPr/>
          <p:nvPr/>
        </p:nvCxnSpPr>
        <p:spPr>
          <a:xfrm flipH="1">
            <a:off x="2346325" y="3890645"/>
            <a:ext cx="392493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3517900" y="4674235"/>
            <a:ext cx="273939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271260" y="3706495"/>
            <a:ext cx="1097280" cy="368300"/>
          </a:xfrm>
          <a:prstGeom prst="rect">
            <a:avLst/>
          </a:prstGeom>
          <a:noFill/>
        </p:spPr>
        <p:txBody>
          <a:bodyPr wrap="none" rtlCol="0">
            <a:spAutoFit/>
          </a:bodyPr>
          <a:p>
            <a:r>
              <a:rPr lang="zh-CN" altLang="en-US" b="1"/>
              <a:t>充电磁吸</a:t>
            </a:r>
            <a:endParaRPr lang="zh-CN" altLang="en-US" b="1"/>
          </a:p>
        </p:txBody>
      </p:sp>
      <p:sp>
        <p:nvSpPr>
          <p:cNvPr id="10" name="文本框 9"/>
          <p:cNvSpPr txBox="1"/>
          <p:nvPr/>
        </p:nvSpPr>
        <p:spPr>
          <a:xfrm>
            <a:off x="6257290" y="4490085"/>
            <a:ext cx="1097280" cy="368300"/>
          </a:xfrm>
          <a:prstGeom prst="rect">
            <a:avLst/>
          </a:prstGeom>
          <a:noFill/>
        </p:spPr>
        <p:txBody>
          <a:bodyPr wrap="none" rtlCol="0">
            <a:spAutoFit/>
          </a:bodyPr>
          <a:p>
            <a:r>
              <a:rPr lang="zh-CN" altLang="en-US" b="1"/>
              <a:t>充电磁吸</a:t>
            </a:r>
            <a:endParaRPr lang="zh-CN" altLang="en-US"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100000">
              <a:schemeClr val="bg1">
                <a:lumMod val="85000"/>
              </a:schemeClr>
            </a:gs>
          </a:gsLst>
          <a:lin ang="5400000" scaled="0"/>
        </a:gradFill>
        <a:effectLst/>
      </p:bgPr>
    </p:bg>
    <p:spTree>
      <p:nvGrpSpPr>
        <p:cNvPr id="1" name=""/>
        <p:cNvGrpSpPr/>
        <p:nvPr/>
      </p:nvGrpSpPr>
      <p:grpSpPr/>
      <p:pic>
        <p:nvPicPr>
          <p:cNvPr id="2" name="图片 1" descr="IMG_20220919_183016"/>
          <p:cNvPicPr>
            <a:picLocks noChangeAspect="1"/>
          </p:cNvPicPr>
          <p:nvPr/>
        </p:nvPicPr>
        <p:blipFill>
          <a:blip r:embed="rId1"/>
          <a:stretch>
            <a:fillRect/>
          </a:stretch>
        </p:blipFill>
        <p:spPr>
          <a:xfrm>
            <a:off x="703580" y="2294255"/>
            <a:ext cx="7736205" cy="4563745"/>
          </a:xfrm>
          <a:prstGeom prst="rect">
            <a:avLst/>
          </a:prstGeom>
        </p:spPr>
      </p:pic>
      <p:sp>
        <p:nvSpPr>
          <p:cNvPr id="3" name="文本框 2"/>
          <p:cNvSpPr txBox="1"/>
          <p:nvPr/>
        </p:nvSpPr>
        <p:spPr>
          <a:xfrm>
            <a:off x="1407160" y="638175"/>
            <a:ext cx="6329680" cy="768350"/>
          </a:xfrm>
          <a:prstGeom prst="rect">
            <a:avLst/>
          </a:prstGeom>
          <a:noFill/>
        </p:spPr>
        <p:txBody>
          <a:bodyPr wrap="none" rtlCol="0">
            <a:spAutoFit/>
          </a:bodyPr>
          <a:p>
            <a:r>
              <a:rPr lang="zh-CN" altLang="en-US" sz="4400" b="1">
                <a:solidFill>
                  <a:schemeClr val="bg1"/>
                </a:solidFill>
              </a:rPr>
              <a:t>无线麦克风正确放置方式</a:t>
            </a:r>
            <a:endParaRPr lang="zh-CN" altLang="en-US" sz="4400" b="1">
              <a:solidFill>
                <a:schemeClr val="bg1"/>
              </a:solidFill>
            </a:endParaRPr>
          </a:p>
        </p:txBody>
      </p:sp>
      <p:sp>
        <p:nvSpPr>
          <p:cNvPr id="4" name="文本框 3"/>
          <p:cNvSpPr txBox="1"/>
          <p:nvPr/>
        </p:nvSpPr>
        <p:spPr>
          <a:xfrm>
            <a:off x="1189355" y="1798955"/>
            <a:ext cx="7040880" cy="368300"/>
          </a:xfrm>
          <a:prstGeom prst="rect">
            <a:avLst/>
          </a:prstGeom>
          <a:noFill/>
        </p:spPr>
        <p:txBody>
          <a:bodyPr wrap="none" rtlCol="0">
            <a:spAutoFit/>
          </a:bodyPr>
          <a:p>
            <a:r>
              <a:rPr lang="zh-CN" altLang="en-US" b="1">
                <a:solidFill>
                  <a:schemeClr val="bg1"/>
                </a:solidFill>
              </a:rPr>
              <a:t>切记一定要关闭麦克风后正确放置在充电盒子内再盖上盖子才能充电</a:t>
            </a:r>
            <a:endParaRPr lang="zh-CN" altLang="en-US" b="1">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无线麦克风使用说明(高要校区)"/>
          <p:cNvPicPr>
            <a:picLocks noChangeAspect="1"/>
          </p:cNvPicPr>
          <p:nvPr/>
        </p:nvPicPr>
        <p:blipFill>
          <a:blip r:embed="rId1"/>
          <a:stretch>
            <a:fillRect/>
          </a:stretch>
        </p:blipFill>
        <p:spPr>
          <a:xfrm>
            <a:off x="1852295" y="0"/>
            <a:ext cx="4848225"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lumMod val="75000"/>
              </a:schemeClr>
            </a:gs>
            <a:gs pos="100000">
              <a:schemeClr val="bg1">
                <a:lumMod val="85000"/>
              </a:schemeClr>
            </a:gs>
          </a:gsLst>
          <a:lin ang="5400000" scaled="0"/>
        </a:gradFill>
        <a:effectLst/>
      </p:bgPr>
    </p:bg>
    <p:spTree>
      <p:nvGrpSpPr>
        <p:cNvPr id="1" name=""/>
        <p:cNvGrpSpPr/>
        <p:nvPr/>
      </p:nvGrpSpPr>
      <p:grpSpPr/>
      <p:sp>
        <p:nvSpPr>
          <p:cNvPr id="2" name="文本框 1"/>
          <p:cNvSpPr txBox="1"/>
          <p:nvPr/>
        </p:nvSpPr>
        <p:spPr>
          <a:xfrm>
            <a:off x="535940" y="255270"/>
            <a:ext cx="8006080" cy="768350"/>
          </a:xfrm>
          <a:prstGeom prst="rect">
            <a:avLst/>
          </a:prstGeom>
          <a:noFill/>
        </p:spPr>
        <p:txBody>
          <a:bodyPr wrap="none" rtlCol="0">
            <a:spAutoFit/>
          </a:bodyPr>
          <a:p>
            <a:r>
              <a:rPr lang="zh-CN" altLang="en-US" sz="4400" b="1">
                <a:solidFill>
                  <a:schemeClr val="bg1"/>
                </a:solidFill>
              </a:rPr>
              <a:t>常见问题、注意</a:t>
            </a:r>
            <a:r>
              <a:rPr lang="zh-CN" altLang="en-US" sz="4400" b="1">
                <a:solidFill>
                  <a:schemeClr val="bg1"/>
                </a:solidFill>
              </a:rPr>
              <a:t>事项及处理办法</a:t>
            </a:r>
            <a:endParaRPr lang="zh-CN" altLang="en-US" sz="4400" b="1">
              <a:solidFill>
                <a:schemeClr val="bg1"/>
              </a:solidFill>
            </a:endParaRPr>
          </a:p>
        </p:txBody>
      </p:sp>
      <p:sp>
        <p:nvSpPr>
          <p:cNvPr id="3" name="文本框 2"/>
          <p:cNvSpPr txBox="1"/>
          <p:nvPr/>
        </p:nvSpPr>
        <p:spPr>
          <a:xfrm>
            <a:off x="535940" y="1642745"/>
            <a:ext cx="3738880" cy="368300"/>
          </a:xfrm>
          <a:prstGeom prst="rect">
            <a:avLst/>
          </a:prstGeom>
          <a:noFill/>
        </p:spPr>
        <p:txBody>
          <a:bodyPr wrap="square" rtlCol="0">
            <a:spAutoFit/>
          </a:bodyPr>
          <a:p>
            <a:r>
              <a:rPr lang="en-US" altLang="zh-CN">
                <a:solidFill>
                  <a:schemeClr val="tx1"/>
                </a:solidFill>
              </a:rPr>
              <a:t>1</a:t>
            </a:r>
            <a:r>
              <a:rPr lang="zh-CN" altLang="en-US">
                <a:solidFill>
                  <a:schemeClr val="tx1"/>
                </a:solidFill>
              </a:rPr>
              <a:t>、电脑正常开机后投影机没有画面</a:t>
            </a:r>
            <a:endParaRPr lang="zh-CN" altLang="en-US">
              <a:solidFill>
                <a:schemeClr val="tx1"/>
              </a:solidFill>
            </a:endParaRPr>
          </a:p>
        </p:txBody>
      </p:sp>
      <p:pic>
        <p:nvPicPr>
          <p:cNvPr id="4" name="图片 3" descr="QQ图片20220919191758"/>
          <p:cNvPicPr>
            <a:picLocks noChangeAspect="1"/>
          </p:cNvPicPr>
          <p:nvPr/>
        </p:nvPicPr>
        <p:blipFill>
          <a:blip r:embed="rId1"/>
          <a:stretch>
            <a:fillRect/>
          </a:stretch>
        </p:blipFill>
        <p:spPr>
          <a:xfrm>
            <a:off x="535940" y="2241550"/>
            <a:ext cx="6014085" cy="2706370"/>
          </a:xfrm>
          <a:prstGeom prst="rect">
            <a:avLst/>
          </a:prstGeom>
        </p:spPr>
      </p:pic>
      <p:sp>
        <p:nvSpPr>
          <p:cNvPr id="5" name="文本框 4"/>
          <p:cNvSpPr txBox="1"/>
          <p:nvPr/>
        </p:nvSpPr>
        <p:spPr>
          <a:xfrm>
            <a:off x="366395" y="5777230"/>
            <a:ext cx="5224780" cy="368300"/>
          </a:xfrm>
          <a:prstGeom prst="rect">
            <a:avLst/>
          </a:prstGeom>
          <a:noFill/>
        </p:spPr>
        <p:txBody>
          <a:bodyPr wrap="none" rtlCol="0">
            <a:spAutoFit/>
          </a:bodyPr>
          <a:p>
            <a:r>
              <a:rPr lang="zh-CN" altLang="en-US"/>
              <a:t>请检查中控面板视频信号是否使用</a:t>
            </a:r>
            <a:r>
              <a:rPr lang="en-US" altLang="zh-CN"/>
              <a:t>“</a:t>
            </a:r>
            <a:r>
              <a:rPr lang="zh-CN" altLang="en-US"/>
              <a:t>台式</a:t>
            </a:r>
            <a:r>
              <a:rPr lang="en-US" altLang="zh-CN"/>
              <a:t>PC”</a:t>
            </a:r>
            <a:r>
              <a:rPr lang="zh-CN" altLang="en-US"/>
              <a:t>的</a:t>
            </a:r>
            <a:r>
              <a:rPr lang="zh-CN" altLang="en-US"/>
              <a:t>选项</a:t>
            </a:r>
            <a:endParaRPr lang="zh-CN" altLang="en-US"/>
          </a:p>
        </p:txBody>
      </p:sp>
      <p:pic>
        <p:nvPicPr>
          <p:cNvPr id="47106" name="图片 314370"/>
          <p:cNvPicPr>
            <a:picLocks noChangeAspect="1"/>
          </p:cNvPicPr>
          <p:nvPr/>
        </p:nvPicPr>
        <p:blipFill>
          <a:blip r:embed="rId2"/>
          <a:stretch>
            <a:fillRect/>
          </a:stretch>
        </p:blipFill>
        <p:spPr>
          <a:xfrm>
            <a:off x="5734685" y="5146675"/>
            <a:ext cx="3409315" cy="1711325"/>
          </a:xfrm>
          <a:prstGeom prst="rect">
            <a:avLst/>
          </a:prstGeom>
          <a:noFill/>
          <a:ln w="19050">
            <a:noFill/>
          </a:ln>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COMMONDATA" val="eyJoZGlkIjoiNjc0MmRjMGM5ZWY4ODg4MDhiYTFlODQ2ZTI3ZjNmNzkifQ=="/>
  <p:tag name="KSO_WPP_MARK_KEY" val="b655c56a-0d43-456f-b6b9-2b0f15528f53"/>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spDef>
      <a:spPr>
        <a:ln>
          <a:tailEnd type="arrow"/>
        </a:ln>
      </a:spPr>
      <a:bodyPr/>
      <a:lstStyle/>
      <a:style>
        <a:lnRef idx="1">
          <a:schemeClr val="accent1"/>
        </a:lnRef>
        <a:fillRef idx="0">
          <a:schemeClr val="accent1"/>
        </a:fillRef>
        <a:effectRef idx="0">
          <a:schemeClr val="accent1"/>
        </a:effectRef>
        <a:fontRef idx="minor">
          <a:schemeClr val="tx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1419</Words>
  <Application>WPS 演示</Application>
  <PresentationFormat>宽屏</PresentationFormat>
  <Paragraphs>140</Paragraphs>
  <Slides>16</Slides>
  <Notes>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16</vt:i4>
      </vt:variant>
    </vt:vector>
  </HeadingPairs>
  <TitlesOfParts>
    <vt:vector size="25" baseType="lpstr">
      <vt:lpstr>Arial</vt:lpstr>
      <vt:lpstr>宋体</vt:lpstr>
      <vt:lpstr>Wingdings</vt:lpstr>
      <vt:lpstr>Wingdings</vt:lpstr>
      <vt:lpstr>Verdana</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cp:lastModifiedBy>
  <cp:revision>173</cp:revision>
  <dcterms:created xsi:type="dcterms:W3CDTF">2019-06-19T02:08:00Z</dcterms:created>
  <dcterms:modified xsi:type="dcterms:W3CDTF">2023-04-11T15:25:13Z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B40899CBDD834986B455B01DFBECA5B2</vt:lpwstr>
  </property>
</Properties>
</file>